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2" r:id="rId3"/>
    <p:sldId id="323" r:id="rId4"/>
    <p:sldId id="361" r:id="rId5"/>
    <p:sldId id="306" r:id="rId6"/>
    <p:sldId id="326" r:id="rId7"/>
    <p:sldId id="352" r:id="rId8"/>
    <p:sldId id="353" r:id="rId9"/>
    <p:sldId id="332" r:id="rId10"/>
    <p:sldId id="298" r:id="rId11"/>
    <p:sldId id="336" r:id="rId12"/>
    <p:sldId id="360" r:id="rId13"/>
    <p:sldId id="273" r:id="rId14"/>
    <p:sldId id="275" r:id="rId15"/>
    <p:sldId id="362" r:id="rId16"/>
    <p:sldId id="363" r:id="rId17"/>
    <p:sldId id="364" r:id="rId18"/>
    <p:sldId id="365" r:id="rId19"/>
    <p:sldId id="284" r:id="rId20"/>
    <p:sldId id="366" r:id="rId21"/>
    <p:sldId id="367" r:id="rId22"/>
    <p:sldId id="368" r:id="rId23"/>
    <p:sldId id="300" r:id="rId24"/>
    <p:sldId id="314" r:id="rId25"/>
    <p:sldId id="334" r:id="rId26"/>
  </p:sldIdLst>
  <p:sldSz cx="9144000" cy="6858000" type="screen4x3"/>
  <p:notesSz cx="6858000" cy="9144000"/>
  <p:custDataLst>
    <p:tags r:id="rId29"/>
  </p:custData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FFFF66"/>
    <a:srgbClr val="C84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2" autoAdjust="0"/>
    <p:restoredTop sz="96821" autoAdjust="0"/>
  </p:normalViewPr>
  <p:slideViewPr>
    <p:cSldViewPr>
      <p:cViewPr varScale="1">
        <p:scale>
          <a:sx n="109" d="100"/>
          <a:sy n="109" d="100"/>
        </p:scale>
        <p:origin x="17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5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4292E-69B2-4AC7-B803-BAF2D6AB12CE}" type="datetimeFigureOut">
              <a:rPr lang="sk-SK" smtClean="0"/>
              <a:t>13.1.2021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8F8F0-9321-408C-AEDD-A261ABC220C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9931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69581-CCED-4D37-A4EC-DB5D82A10991}" type="datetimeFigureOut">
              <a:rPr lang="sk-SK" smtClean="0"/>
              <a:t>13.1.2021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86A69-D8C8-4A42-AE2D-A73DBB14E2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101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6A69-D8C8-4A42-AE2D-A73DBB14E2AC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10818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6A69-D8C8-4A42-AE2D-A73DBB14E2AC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278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86A69-D8C8-4A42-AE2D-A73DBB14E2AC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80046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BlokTextu 15"/>
          <p:cNvSpPr txBox="1"/>
          <p:nvPr userDrawn="1"/>
        </p:nvSpPr>
        <p:spPr>
          <a:xfrm>
            <a:off x="2555776" y="251937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1600" b="1" spc="3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7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168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62746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23363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86853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86962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18451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34712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3965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Obdĺžnik 7"/>
          <p:cNvSpPr/>
          <p:nvPr userDrawn="1"/>
        </p:nvSpPr>
        <p:spPr>
          <a:xfrm>
            <a:off x="0" y="1500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STREDNÁ</a:t>
            </a:r>
            <a:r>
              <a:rPr lang="sk-SK" sz="12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ODBORNÁ ŠKOLA TECHNIKY A REMESIEL – </a:t>
            </a:r>
            <a:br>
              <a:rPr lang="sk-SK" sz="12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sk-SK" sz="12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MŰSZAKI SZAKOK ÉS MESTERSÉGEK SZAKK</a:t>
            </a:r>
            <a:r>
              <a:rPr lang="hu-HU" sz="12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ÖZÉPISKOLÁJA, RÁKOCZIHO 23, KRÁ</a:t>
            </a:r>
            <a:r>
              <a:rPr lang="sk-SK" sz="1200" b="0" cap="none" spc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ĽOVSKÝ CHLMEC</a:t>
            </a:r>
            <a:endParaRPr lang="sk-SK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421945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097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69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6991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1560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97970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79770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openxmlformats.org/officeDocument/2006/relationships/slide" Target="../slides/slide2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" Target="../slides/slide1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gi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" Target="../slides/slide24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dirty="0"/>
              <a:t>Upravte štýl predlohy textu.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Action Button: Back or Previous 12">
            <a:hlinkClick r:id="" action="ppaction://hlinkshowjump?jump=previousslide" highlightClick="1"/>
          </p:cNvPr>
          <p:cNvSpPr/>
          <p:nvPr userDrawn="1"/>
        </p:nvSpPr>
        <p:spPr>
          <a:xfrm>
            <a:off x="7652304" y="6508642"/>
            <a:ext cx="304734" cy="304734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Action Button: Forward or Next 13">
            <a:hlinkClick r:id="" action="ppaction://hlinkshowjump?jump=nextslide" highlightClick="1"/>
          </p:cNvPr>
          <p:cNvSpPr/>
          <p:nvPr userDrawn="1"/>
        </p:nvSpPr>
        <p:spPr>
          <a:xfrm>
            <a:off x="8049816" y="6514672"/>
            <a:ext cx="298704" cy="298704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Action Button: Beginning 14">
            <a:hlinkClick r:id="rId22" action="ppaction://hlinksldjump" highlightClick="1"/>
          </p:cNvPr>
          <p:cNvSpPr/>
          <p:nvPr userDrawn="1"/>
        </p:nvSpPr>
        <p:spPr>
          <a:xfrm>
            <a:off x="7242864" y="6496714"/>
            <a:ext cx="316662" cy="316662"/>
          </a:xfrm>
          <a:prstGeom prst="actionButtonBeginning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Action Button: End 15">
            <a:hlinkClick r:id="" action="ppaction://hlinkshowjump?jump=lastslide" highlightClick="1"/>
          </p:cNvPr>
          <p:cNvSpPr/>
          <p:nvPr userDrawn="1"/>
        </p:nvSpPr>
        <p:spPr>
          <a:xfrm>
            <a:off x="8441296" y="6506209"/>
            <a:ext cx="307167" cy="307167"/>
          </a:xfrm>
          <a:prstGeom prst="actionButtonEn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2" name="Obrázok 21">
            <a:hlinkClick r:id="rId23" action="ppaction://hlinksldjump"/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520441"/>
            <a:ext cx="332536" cy="292575"/>
          </a:xfrm>
          <a:prstGeom prst="rect">
            <a:avLst/>
          </a:prstGeom>
        </p:spPr>
      </p:pic>
      <p:sp>
        <p:nvSpPr>
          <p:cNvPr id="23" name="Obdĺžnik 22">
            <a:hlinkClick r:id="rId25" action="ppaction://hlinksldjump"/>
          </p:cNvPr>
          <p:cNvSpPr/>
          <p:nvPr userDrawn="1"/>
        </p:nvSpPr>
        <p:spPr>
          <a:xfrm>
            <a:off x="887540" y="6514672"/>
            <a:ext cx="235192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16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MOŽNOSTI</a:t>
            </a:r>
            <a:r>
              <a:rPr lang="sk-SK" sz="1600" b="0" cap="none" spc="0" baseline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 ŠTÚDIA</a:t>
            </a:r>
            <a:endParaRPr lang="sk-SK" sz="1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Obdĺžnik 23">
            <a:hlinkClick r:id="rId26" action="ppaction://hlinksldjump"/>
          </p:cNvPr>
          <p:cNvSpPr/>
          <p:nvPr userDrawn="1"/>
        </p:nvSpPr>
        <p:spPr>
          <a:xfrm>
            <a:off x="3326927" y="6499617"/>
            <a:ext cx="273183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KRITÉRIA PRIJÍMANIA</a:t>
            </a:r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250363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gif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Relationship Id="rId6" Type="http://schemas.openxmlformats.org/officeDocument/2006/relationships/slide" Target="slide19.xml"/><Relationship Id="rId11" Type="http://schemas.openxmlformats.org/officeDocument/2006/relationships/image" Target="../media/image43.png"/><Relationship Id="rId5" Type="http://schemas.openxmlformats.org/officeDocument/2006/relationships/slide" Target="slide23.xml"/><Relationship Id="rId10" Type="http://schemas.openxmlformats.org/officeDocument/2006/relationships/slide" Target="slide24.xml"/><Relationship Id="rId4" Type="http://schemas.openxmlformats.org/officeDocument/2006/relationships/slide" Target="slide14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wmv"/><Relationship Id="rId7" Type="http://schemas.openxmlformats.org/officeDocument/2006/relationships/image" Target="../media/image12.png"/><Relationship Id="rId2" Type="http://schemas.microsoft.com/office/2007/relationships/media" Target="../media/media1.wmv"/><Relationship Id="rId1" Type="http://schemas.openxmlformats.org/officeDocument/2006/relationships/tags" Target="../tags/tag8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75.jpg"/><Relationship Id="rId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png"/><Relationship Id="rId7" Type="http://schemas.openxmlformats.org/officeDocument/2006/relationships/hyperlink" Target="http://soskch.sk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18" y="1748475"/>
            <a:ext cx="3393695" cy="3393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13" y="1453348"/>
            <a:ext cx="3025893" cy="23072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/>
          <p:cNvSpPr/>
          <p:nvPr/>
        </p:nvSpPr>
        <p:spPr>
          <a:xfrm>
            <a:off x="1577732" y="5805264"/>
            <a:ext cx="6234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k-SK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ZÁRUKA KVALITNÉHO ODBORNÉHO VZDELÁVANIA</a:t>
            </a:r>
          </a:p>
        </p:txBody>
      </p:sp>
      <p:sp>
        <p:nvSpPr>
          <p:cNvPr id="3" name="Obdĺžnik 2"/>
          <p:cNvSpPr/>
          <p:nvPr/>
        </p:nvSpPr>
        <p:spPr>
          <a:xfrm>
            <a:off x="4285990" y="3866013"/>
            <a:ext cx="3137752" cy="116955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k-SK" sz="1400" b="1" dirty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KTO MYSLÍ NA BUDÚCNOSŤ, </a:t>
            </a:r>
            <a:r>
              <a:rPr lang="sk-SK" sz="14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ŠTUDUJE TECHNIKU</a:t>
            </a:r>
            <a:endParaRPr lang="sk-SK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sk-SK" sz="1400" b="1" dirty="0">
              <a:ln/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sk-SK" sz="1400" b="1" dirty="0">
                <a:ln/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SME TU PRE VÁS</a:t>
            </a:r>
          </a:p>
          <a:p>
            <a:pPr lvl="0" algn="ctr"/>
            <a:r>
              <a:rPr lang="sk-SK" sz="1400" b="1" dirty="0">
                <a:ln/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BLÍZKO VÁS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75" y="175890"/>
            <a:ext cx="7707662" cy="1224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72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4516" y="676261"/>
            <a:ext cx="6417924" cy="1466357"/>
          </a:xfrm>
        </p:spPr>
        <p:txBody>
          <a:bodyPr>
            <a:noAutofit/>
          </a:bodyPr>
          <a:lstStyle/>
          <a:p>
            <a:pPr algn="l"/>
            <a:r>
              <a:rPr lang="sk-SK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Sociálny program školy – </a:t>
            </a:r>
            <a:br>
              <a:rPr lang="sk-SK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r>
              <a:rPr lang="sk-SK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bezplatne poskytujeme:</a:t>
            </a:r>
            <a:endParaRPr lang="sk-SK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59632" y="2492896"/>
            <a:ext cx="5760640" cy="3633267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pracovné oblečenie a pracovnú obuv pre všetky učebné i študijné odbory, v ktorých sa realizuje odborný výcvik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SzPct val="85000"/>
              <a:defRPr/>
            </a:pPr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zošity pre prvé ročníky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SzPct val="85000"/>
              <a:defRPr/>
            </a:pPr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pracovné náradia, nástroje podľa zvolených profesií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000" b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učebnice na vyučovanie cudzích jazykov</a:t>
            </a:r>
          </a:p>
          <a:p>
            <a:endParaRPr lang="sk-SK" sz="20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209" y="4270198"/>
            <a:ext cx="1174171" cy="87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304495"/>
            <a:ext cx="1025807" cy="12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496" y="4979324"/>
            <a:ext cx="844120" cy="1146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154" y="3212976"/>
            <a:ext cx="1828804" cy="121615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1933957" cy="20617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3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1187624" y="1030022"/>
            <a:ext cx="5791200" cy="576064"/>
          </a:xfrm>
        </p:spPr>
        <p:txBody>
          <a:bodyPr>
            <a:normAutofit fontScale="90000"/>
          </a:bodyPr>
          <a:lstStyle/>
          <a:p>
            <a:r>
              <a:rPr lang="sk-SK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Ďalšie výhody</a:t>
            </a:r>
            <a:endParaRPr lang="sk-SK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Zástupný symbol obsahu 2"/>
          <p:cNvSpPr>
            <a:spLocks noGrp="1"/>
          </p:cNvSpPr>
          <p:nvPr>
            <p:ph idx="1"/>
          </p:nvPr>
        </p:nvSpPr>
        <p:spPr>
          <a:xfrm>
            <a:off x="2195736" y="2636912"/>
            <a:ext cx="5688632" cy="3273227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sociálne štipendiá pre žiakov </a:t>
            </a:r>
            <a:b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</a:br>
            <a: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z eurofondov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endParaRPr lang="sk-SK" sz="2200" b="0" dirty="0"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odmena za vzornú dochádzku</a:t>
            </a: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endParaRPr lang="sk-SK" sz="2200" b="0" dirty="0">
              <a:solidFill>
                <a:srgbClr val="FF7605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ct val="85000"/>
              <a:buFont typeface="Wingdings" panose="05000000000000000000" pitchFamily="2" charset="2"/>
              <a:buChar char="q"/>
              <a:defRPr/>
            </a:pPr>
            <a: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vecné odmeny pre najlepších </a:t>
            </a:r>
            <a:b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</a:br>
            <a: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a najúspešnejších žiakov </a:t>
            </a:r>
            <a:b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</a:br>
            <a:r>
              <a:rPr lang="sk-SK" sz="2200" b="0" dirty="0">
                <a:solidFill>
                  <a:srgbClr val="FF7605">
                    <a:lumMod val="75000"/>
                  </a:srgbClr>
                </a:solidFill>
                <a:latin typeface="Arial Black" panose="020B0A04020102020204" pitchFamily="34" charset="0"/>
              </a:rPr>
              <a:t>na konci každého školského roka</a:t>
            </a:r>
          </a:p>
          <a:p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4664"/>
            <a:ext cx="1922934" cy="23681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6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437192"/>
            <a:ext cx="6798735" cy="713463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sk-SK" b="1" dirty="0"/>
              <a:t>Systém duálneho vzdelávania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1124744"/>
            <a:ext cx="8161300" cy="5417760"/>
          </a:xfrm>
        </p:spPr>
        <p:txBody>
          <a:bodyPr>
            <a:normAutofit fontScale="92500"/>
          </a:bodyPr>
          <a:lstStyle/>
          <a:p>
            <a:pPr algn="just"/>
            <a:r>
              <a:rPr lang="sk-SK" dirty="0"/>
              <a:t>Je systém duálneho vzdelávania a prípravy na výkon povolania, ktorým sa získavajú vedomosti, schopnosti a zručnosti potrebné pre povolanie,</a:t>
            </a:r>
          </a:p>
          <a:p>
            <a:pPr algn="just"/>
            <a:r>
              <a:rPr lang="sk-SK" dirty="0"/>
              <a:t>partnerský vzťah medzi zamestnávateľom a žiakom = učebnej zmluvy,</a:t>
            </a:r>
          </a:p>
          <a:p>
            <a:pPr algn="just"/>
            <a:r>
              <a:rPr lang="sk-SK" dirty="0"/>
              <a:t>zmluvný základ medzi zamestnávateľom a školou = koordinuje teoretické a praktické vyučovanie žiaka,</a:t>
            </a:r>
          </a:p>
          <a:p>
            <a:pPr algn="just"/>
            <a:r>
              <a:rPr lang="sk-SK" dirty="0"/>
              <a:t>za celé praktické vyučovanie zodpovedá zamestnávateľ,</a:t>
            </a:r>
          </a:p>
          <a:p>
            <a:pPr algn="just"/>
            <a:r>
              <a:rPr lang="sk-SK" dirty="0"/>
              <a:t>naša škola – </a:t>
            </a:r>
            <a:r>
              <a:rPr lang="sk-SK" sz="3000" b="1" dirty="0">
                <a:solidFill>
                  <a:srgbClr val="FF0000"/>
                </a:solidFill>
              </a:rPr>
              <a:t>HB-</a:t>
            </a:r>
            <a:r>
              <a:rPr lang="sk-SK" sz="3000" b="1" dirty="0" err="1">
                <a:solidFill>
                  <a:srgbClr val="FF0000"/>
                </a:solidFill>
              </a:rPr>
              <a:t>LaserCut</a:t>
            </a:r>
            <a:r>
              <a:rPr lang="sk-SK" sz="3000" b="1" dirty="0">
                <a:solidFill>
                  <a:srgbClr val="FF0000"/>
                </a:solidFill>
              </a:rPr>
              <a:t>, </a:t>
            </a:r>
            <a:r>
              <a:rPr lang="sk-SK" sz="3000" b="1" dirty="0" err="1">
                <a:solidFill>
                  <a:srgbClr val="FF0000"/>
                </a:solidFill>
              </a:rPr>
              <a:t>s.r.o</a:t>
            </a:r>
            <a:r>
              <a:rPr lang="sk-SK" sz="3000" b="1" dirty="0">
                <a:solidFill>
                  <a:srgbClr val="FF0000"/>
                </a:solidFill>
              </a:rPr>
              <a:t>.,  </a:t>
            </a:r>
            <a:r>
              <a:rPr lang="sk-SK" b="1" dirty="0" err="1"/>
              <a:t>Baker</a:t>
            </a:r>
            <a:r>
              <a:rPr lang="sk-SK" b="1" dirty="0"/>
              <a:t> </a:t>
            </a:r>
            <a:r>
              <a:rPr lang="sk-SK" b="1" dirty="0" err="1"/>
              <a:t>Ovens</a:t>
            </a:r>
            <a:r>
              <a:rPr lang="sk-SK" b="1" dirty="0"/>
              <a:t>, </a:t>
            </a:r>
            <a:r>
              <a:rPr lang="sk-SK" b="1" dirty="0" err="1"/>
              <a:t>s.r.o</a:t>
            </a:r>
            <a:r>
              <a:rPr lang="sk-SK" b="1" dirty="0"/>
              <a:t>.,  </a:t>
            </a:r>
            <a:r>
              <a:rPr lang="sk-SK" b="1" cap="all" dirty="0" err="1"/>
              <a:t>Agritech</a:t>
            </a:r>
            <a:r>
              <a:rPr lang="sk-SK" b="1" cap="all" dirty="0"/>
              <a:t> Slovakia </a:t>
            </a:r>
            <a:r>
              <a:rPr lang="sk-SK" b="1" dirty="0" err="1"/>
              <a:t>spol.s.r.o</a:t>
            </a:r>
            <a:r>
              <a:rPr lang="sk-SK" b="1" dirty="0"/>
              <a:t>., </a:t>
            </a:r>
            <a:r>
              <a:rPr lang="sk-SK" b="1" cap="all" dirty="0"/>
              <a:t>Laser point </a:t>
            </a:r>
            <a:r>
              <a:rPr lang="sk-SK" b="1" dirty="0" err="1"/>
              <a:t>s.r.o</a:t>
            </a:r>
            <a:r>
              <a:rPr lang="sk-SK" b="1" dirty="0"/>
              <a:t>.</a:t>
            </a:r>
            <a:r>
              <a:rPr lang="sk-SK" b="1" cap="all" dirty="0"/>
              <a:t>, = </a:t>
            </a:r>
            <a:r>
              <a:rPr lang="sk-SK" dirty="0"/>
              <a:t>v študijných odboroch:</a:t>
            </a:r>
          </a:p>
          <a:p>
            <a:pPr algn="just"/>
            <a:r>
              <a:rPr lang="sk-SK" b="1" i="1" dirty="0"/>
              <a:t>Mechanik strojov a zariadení,</a:t>
            </a:r>
          </a:p>
          <a:p>
            <a:pPr algn="just"/>
            <a:r>
              <a:rPr lang="sk-SK" b="1" i="1" dirty="0"/>
              <a:t>Programátor obrábacích a zváracích strojov a zariadení,</a:t>
            </a:r>
          </a:p>
          <a:p>
            <a:pPr algn="just"/>
            <a:r>
              <a:rPr lang="sk-SK" i="1" dirty="0"/>
              <a:t>Mechanik elektrotechnik - </a:t>
            </a:r>
            <a:r>
              <a:rPr lang="sk-SK" b="1" i="1" dirty="0"/>
              <a:t>ŽSR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81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8061" y="620688"/>
            <a:ext cx="5906285" cy="936104"/>
          </a:xfrm>
          <a:noFill/>
        </p:spPr>
        <p:txBody>
          <a:bodyPr>
            <a:noAutofit/>
          </a:bodyPr>
          <a:lstStyle/>
          <a:p>
            <a:pPr algn="ctr"/>
            <a:r>
              <a:rPr lang="sk-SK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MOŽNOSTI ŠTÚDIA </a:t>
            </a:r>
            <a:br>
              <a:rPr lang="sk-SK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r>
              <a:rPr lang="sk-SK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V ŠKOLSKOM ROKU 2021 / 2022</a:t>
            </a:r>
          </a:p>
        </p:txBody>
      </p:sp>
      <p:sp>
        <p:nvSpPr>
          <p:cNvPr id="4" name="Obdĺžnik 3"/>
          <p:cNvSpPr/>
          <p:nvPr/>
        </p:nvSpPr>
        <p:spPr>
          <a:xfrm>
            <a:off x="4855036" y="2004538"/>
            <a:ext cx="3890531" cy="271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9375" lvl="0" indent="-1349375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endParaRPr lang="sk-SK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349375" lvl="0" indent="-1349375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r>
              <a:rPr lang="sk-SK" sz="1200" dirty="0">
                <a:latin typeface="Arial Black" panose="020B0A04020102020204" pitchFamily="34" charset="0"/>
              </a:rPr>
              <a:t> 6456 H               </a:t>
            </a:r>
            <a:r>
              <a:rPr lang="sk-SK" sz="1200" dirty="0" err="1">
                <a:solidFill>
                  <a:srgbClr val="FF0000"/>
                </a:solidFill>
                <a:latin typeface="Arial Black" panose="020B0A04020102020204" pitchFamily="34" charset="0"/>
              </a:rPr>
              <a:t>kadernik</a:t>
            </a: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</a:p>
          <a:p>
            <a:pPr marL="1349375" lvl="0" indent="-1349375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endParaRPr lang="sk-SK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349375" lvl="0" indent="-1349375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r>
              <a:rPr lang="sk-SK" sz="1200" dirty="0">
                <a:solidFill>
                  <a:srgbClr val="000000"/>
                </a:solidFill>
                <a:latin typeface="Arial Black" panose="020B0A04020102020204" pitchFamily="34" charset="0"/>
              </a:rPr>
              <a:t> 3661 H               </a:t>
            </a: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murár</a:t>
            </a:r>
          </a:p>
          <a:p>
            <a:pPr marL="1349375" lvl="0" indent="-1349375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endParaRPr lang="sk-SK" sz="1200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pPr marL="1349375" lvl="0" indent="-1349375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r>
              <a:rPr lang="sk-SK" sz="1200" dirty="0">
                <a:solidFill>
                  <a:srgbClr val="000000"/>
                </a:solidFill>
                <a:latin typeface="Arial Black" panose="020B0A04020102020204" pitchFamily="34" charset="0"/>
              </a:rPr>
              <a:t>2487 H 01 	</a:t>
            </a: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  <a:t>autoopravár–mechanik</a:t>
            </a:r>
          </a:p>
          <a:p>
            <a:pPr marL="1349375" lvl="0" indent="-1349375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</a:pPr>
            <a:endParaRPr lang="sk-SK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19571" y="2450638"/>
            <a:ext cx="413546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8275" lvl="0" indent="-1438275">
              <a:spcBef>
                <a:spcPct val="20000"/>
              </a:spcBef>
              <a:spcAft>
                <a:spcPts val="1200"/>
              </a:spcAft>
            </a:pPr>
            <a:r>
              <a:rPr lang="sk-SK" sz="1200" dirty="0">
                <a:solidFill>
                  <a:srgbClr val="000000"/>
                </a:solidFill>
                <a:latin typeface="Arial Black" panose="020B0A04020102020204" pitchFamily="34" charset="0"/>
              </a:rPr>
              <a:t>2697 K	</a:t>
            </a: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  <a:t>mechanik elektrotechnik </a:t>
            </a:r>
            <a:b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sk-SK" sz="12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1438275" lvl="0" indent="-1438275">
              <a:spcBef>
                <a:spcPct val="20000"/>
              </a:spcBef>
              <a:spcAft>
                <a:spcPts val="1200"/>
              </a:spcAft>
            </a:pPr>
            <a:r>
              <a:rPr lang="sk-SK" sz="1200" dirty="0">
                <a:solidFill>
                  <a:srgbClr val="000000"/>
                </a:solidFill>
                <a:latin typeface="Arial Black" panose="020B0A04020102020204" pitchFamily="34" charset="0"/>
              </a:rPr>
              <a:t>2413 K	</a:t>
            </a: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  <a:t>mechanik strojov a zariadení </a:t>
            </a:r>
          </a:p>
          <a:p>
            <a:pPr marL="1438275" indent="-1438275">
              <a:spcBef>
                <a:spcPct val="20000"/>
              </a:spcBef>
              <a:spcAft>
                <a:spcPts val="1200"/>
              </a:spcAft>
            </a:pPr>
            <a:r>
              <a:rPr lang="sk-SK" sz="1200" dirty="0">
                <a:solidFill>
                  <a:srgbClr val="000000"/>
                </a:solidFill>
                <a:latin typeface="Arial Black" panose="020B0A04020102020204" pitchFamily="34" charset="0"/>
              </a:rPr>
              <a:t>3968 M 	</a:t>
            </a: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  <a:t>logistika </a:t>
            </a:r>
          </a:p>
          <a:p>
            <a:pPr marL="1438275" indent="-1438275">
              <a:spcBef>
                <a:spcPct val="20000"/>
              </a:spcBef>
              <a:spcAft>
                <a:spcPts val="1200"/>
              </a:spcAft>
            </a:pPr>
            <a:r>
              <a:rPr lang="hu-HU" sz="1200" dirty="0">
                <a:latin typeface="Arial Black" panose="020B0A04020102020204" pitchFamily="34" charset="0"/>
                <a:ea typeface="Calibri"/>
                <a:cs typeface="Times New Roman"/>
              </a:rPr>
              <a:t>2426 K	</a:t>
            </a: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  <a:ea typeface="Calibri"/>
                <a:cs typeface="Times New Roman"/>
              </a:rPr>
              <a:t>programátor obrábacích a zváracích strojov a zariadení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46" y="620688"/>
            <a:ext cx="1400044" cy="1498977"/>
          </a:xfrm>
          <a:prstGeom prst="rect">
            <a:avLst/>
          </a:prstGeom>
        </p:spPr>
      </p:pic>
      <p:sp>
        <p:nvSpPr>
          <p:cNvPr id="17" name="Oval 16">
            <a:hlinkClick r:id="rId4" action="ppaction://hlinksldjump"/>
          </p:cNvPr>
          <p:cNvSpPr/>
          <p:nvPr/>
        </p:nvSpPr>
        <p:spPr>
          <a:xfrm>
            <a:off x="1644994" y="2411024"/>
            <a:ext cx="353178" cy="35317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val 20">
            <a:hlinkClick r:id="rId5" action="ppaction://hlinksldjump"/>
          </p:cNvPr>
          <p:cNvSpPr/>
          <p:nvPr/>
        </p:nvSpPr>
        <p:spPr>
          <a:xfrm>
            <a:off x="1644994" y="2949682"/>
            <a:ext cx="353178" cy="353178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>
            <a:hlinkClick r:id="" action="ppaction://noaction"/>
          </p:cNvPr>
          <p:cNvSpPr/>
          <p:nvPr/>
        </p:nvSpPr>
        <p:spPr>
          <a:xfrm>
            <a:off x="2249660" y="5589240"/>
            <a:ext cx="468270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2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 Black" panose="020B0A04020102020204" pitchFamily="34" charset="0"/>
              </a:rPr>
              <a:t>NADSTAVBOVÉ ŠTÚDIUM</a:t>
            </a:r>
          </a:p>
        </p:txBody>
      </p:sp>
      <p:sp>
        <p:nvSpPr>
          <p:cNvPr id="18" name="Obdĺžnik 17">
            <a:hlinkClick r:id="rId4" action="ppaction://hlinksldjump"/>
          </p:cNvPr>
          <p:cNvSpPr/>
          <p:nvPr/>
        </p:nvSpPr>
        <p:spPr>
          <a:xfrm>
            <a:off x="1457654" y="1691539"/>
            <a:ext cx="2520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ŠTVORROČNÉ ŠTUDIJNÉ ODBORY</a:t>
            </a:r>
          </a:p>
        </p:txBody>
      </p:sp>
      <p:sp>
        <p:nvSpPr>
          <p:cNvPr id="27" name="Obdĺžnik 26">
            <a:hlinkClick r:id="rId6" action="ppaction://hlinksldjump"/>
          </p:cNvPr>
          <p:cNvSpPr/>
          <p:nvPr/>
        </p:nvSpPr>
        <p:spPr>
          <a:xfrm>
            <a:off x="4855037" y="1698873"/>
            <a:ext cx="2520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TROJROČNÉ UČEBNÉ ODBORY</a:t>
            </a:r>
          </a:p>
        </p:txBody>
      </p:sp>
      <p:grpSp>
        <p:nvGrpSpPr>
          <p:cNvPr id="34" name="Skupina 33"/>
          <p:cNvGrpSpPr/>
          <p:nvPr/>
        </p:nvGrpSpPr>
        <p:grpSpPr>
          <a:xfrm>
            <a:off x="1096605" y="5238143"/>
            <a:ext cx="7238822" cy="849912"/>
            <a:chOff x="971600" y="5301207"/>
            <a:chExt cx="7238822" cy="849912"/>
          </a:xfrm>
        </p:grpSpPr>
        <p:pic>
          <p:nvPicPr>
            <p:cNvPr id="32" name="Obrázok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5301208"/>
              <a:ext cx="1278061" cy="849911"/>
            </a:xfrm>
            <a:prstGeom prst="rect">
              <a:avLst/>
            </a:prstGeom>
          </p:spPr>
        </p:pic>
        <p:pic>
          <p:nvPicPr>
            <p:cNvPr id="33" name="Obrázok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2361" y="5301207"/>
              <a:ext cx="1278061" cy="849911"/>
            </a:xfrm>
            <a:prstGeom prst="rect">
              <a:avLst/>
            </a:prstGeom>
          </p:spPr>
        </p:pic>
      </p:grpSp>
      <p:sp>
        <p:nvSpPr>
          <p:cNvPr id="29" name="Oval 16">
            <a:hlinkClick r:id="rId6" action="ppaction://hlinksldjump"/>
          </p:cNvPr>
          <p:cNvSpPr/>
          <p:nvPr/>
        </p:nvSpPr>
        <p:spPr>
          <a:xfrm>
            <a:off x="1667163" y="3400870"/>
            <a:ext cx="353178" cy="33652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60" y="2411024"/>
            <a:ext cx="3841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30" y="3150732"/>
            <a:ext cx="3841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16">
            <a:hlinkClick r:id="rId10" action="ppaction://hlinksldjump"/>
          </p:cNvPr>
          <p:cNvSpPr/>
          <p:nvPr/>
        </p:nvSpPr>
        <p:spPr>
          <a:xfrm rot="328146">
            <a:off x="1692136" y="3811023"/>
            <a:ext cx="353178" cy="33652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Picture 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396" y="3903219"/>
            <a:ext cx="3841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6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13" grpId="0"/>
      <p:bldP spid="18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692696"/>
            <a:ext cx="5112568" cy="1368152"/>
          </a:xfrm>
          <a:noFill/>
        </p:spPr>
        <p:txBody>
          <a:bodyPr>
            <a:normAutofit/>
          </a:bodyPr>
          <a:lstStyle/>
          <a:p>
            <a:pPr algn="l"/>
            <a:r>
              <a:rPr lang="sk-SK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ŠTVORROČNÉ ŠTUDIJNÉ ODBORY</a:t>
            </a: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589392"/>
              </p:ext>
            </p:extLst>
          </p:nvPr>
        </p:nvGraphicFramePr>
        <p:xfrm>
          <a:off x="611560" y="2257388"/>
          <a:ext cx="7632848" cy="39799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4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9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922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754380" algn="l"/>
                          <a:tab pos="982980" algn="l"/>
                        </a:tabLst>
                        <a:defRPr/>
                      </a:pP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Dĺžka štúdia:</a:t>
                      </a:r>
                      <a:endParaRPr lang="sk-SK" sz="1200" b="1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1556" marR="41556" marT="0" marB="0" anchor="ctr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 4 roky</a:t>
                      </a:r>
                    </a:p>
                  </a:txBody>
                  <a:tcPr marL="41556" marR="41556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01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754380" algn="l"/>
                          <a:tab pos="982980" algn="l"/>
                        </a:tabLst>
                      </a:pPr>
                      <a:r>
                        <a:rPr lang="sk-SK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Forma štúdia:</a:t>
                      </a:r>
                      <a:endParaRPr lang="sk-SK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1556" marR="41556" marT="0" marB="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400" dirty="0">
                          <a:effectLst/>
                          <a:latin typeface="Arial Black" panose="020B0A04020102020204" pitchFamily="34" charset="0"/>
                        </a:rPr>
                        <a:t>denná</a:t>
                      </a:r>
                    </a:p>
                  </a:txBody>
                  <a:tcPr marL="41556" marR="4155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94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Spôsob ukončenia štúdia: </a:t>
                      </a:r>
                      <a:endParaRPr lang="sk-SK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41556" marR="41556" marT="0" marB="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sk-SK" sz="1400" dirty="0">
                          <a:effectLst/>
                          <a:latin typeface="Arial Black" panose="020B0A04020102020204" pitchFamily="34" charset="0"/>
                        </a:rPr>
                        <a:t>maturitná skúška</a:t>
                      </a:r>
                    </a:p>
                  </a:txBody>
                  <a:tcPr marL="41556" marR="4155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1326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Doklad o dosiahnutom vzdelaní:  </a:t>
                      </a:r>
                      <a:endParaRPr lang="sk-SK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1556" marR="41556" marT="0" marB="0"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sk-SK" sz="1400" dirty="0">
                          <a:effectLst/>
                          <a:latin typeface="Arial Black" panose="020B0A04020102020204" pitchFamily="34" charset="0"/>
                        </a:rPr>
                        <a:t>vysvedčenie o maturitnej skúške</a:t>
                      </a: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sk-SK" sz="1400" dirty="0">
                          <a:effectLst/>
                          <a:latin typeface="Arial Black" panose="020B0A04020102020204" pitchFamily="34" charset="0"/>
                        </a:rPr>
                        <a:t>výučný list </a:t>
                      </a:r>
                      <a:r>
                        <a:rPr lang="sk-SK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(okre</a:t>
                      </a:r>
                      <a:r>
                        <a:rPr lang="sk-SK" sz="1400" baseline="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m LOG)</a:t>
                      </a:r>
                      <a:endParaRPr lang="sk-SK" sz="14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71463" algn="l"/>
                        </a:tabLst>
                      </a:pPr>
                      <a:r>
                        <a:rPr lang="sk-SK" sz="1400" kern="1200" dirty="0">
                          <a:effectLst/>
                          <a:latin typeface="Arial Black" panose="020B0A04020102020204" pitchFamily="34" charset="0"/>
                        </a:rPr>
                        <a:t>osvedčenie o odbornej spôsobilosti v elektrotechnike</a:t>
                      </a:r>
                      <a:r>
                        <a:rPr lang="sk-SK" sz="1100" kern="12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sk-SK" sz="1100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(odbor ME)</a:t>
                      </a:r>
                      <a:endParaRPr lang="sk-SK" sz="1100" b="1" kern="1200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1556" marR="4155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4716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0340" algn="l"/>
                          <a:tab pos="457200" algn="l"/>
                        </a:tabLst>
                        <a:defRPr/>
                      </a:pPr>
                      <a:r>
                        <a:rPr lang="sk-SK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Ďalšie možnosti:</a:t>
                      </a:r>
                      <a:endParaRPr lang="sk-SK" sz="12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28228" marR="128228" marT="128228" marB="128228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1400" dirty="0">
                          <a:effectLst/>
                          <a:latin typeface="Arial Black" panose="020B0A04020102020204" pitchFamily="34" charset="0"/>
                        </a:rPr>
                        <a:t>možnosť získania zváračského preukazu </a:t>
                      </a:r>
                      <a:r>
                        <a:rPr lang="sk-SK" sz="11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(odbory technického charakteru)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k-SK" sz="1400" dirty="0">
                          <a:latin typeface="Arial Black" panose="020B0A04020102020204" pitchFamily="34" charset="0"/>
                        </a:rPr>
                        <a:t>možnosť získať štátnu skúšku zo strojopisu </a:t>
                      </a:r>
                      <a:r>
                        <a:rPr lang="sk-SK" sz="11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(odbory</a:t>
                      </a:r>
                      <a:r>
                        <a:rPr lang="sk-SK" sz="1100" baseline="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ekonomického charakteru)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sk-SK" sz="14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Arial Black" panose="020B0A04020102020204" pitchFamily="34" charset="0"/>
                        </a:rPr>
                        <a:t>možnosť vyskúšať si podnikanie v rámci „Cvičnej firmy“ </a:t>
                      </a:r>
                      <a:r>
                        <a:rPr kumimoji="0" lang="sk-SK" sz="14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(LOG</a:t>
                      </a:r>
                      <a:r>
                        <a:rPr kumimoji="0" lang="sk-SK" sz="110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)</a:t>
                      </a:r>
                      <a:endParaRPr kumimoji="0" lang="sk-SK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Calibri" pitchFamily="34" charset="0"/>
                      </a:endParaRPr>
                    </a:p>
                  </a:txBody>
                  <a:tcPr marL="128228" marR="128228" marT="128228" marB="1282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1213"/>
            <a:ext cx="2088232" cy="1566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5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3057" y="764704"/>
            <a:ext cx="5143319" cy="1230672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sk-SK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MECHANIK </a:t>
            </a:r>
            <a:br>
              <a:rPr lang="sk-SK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</a:br>
            <a:r>
              <a:rPr lang="sk-SK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ELEKTROTECHNIK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3568" y="2406799"/>
            <a:ext cx="3820778" cy="3830513"/>
          </a:xfrm>
          <a:noFill/>
        </p:spPr>
        <p:txBody>
          <a:bodyPr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r>
              <a:rPr lang="sk-SK" sz="1300" dirty="0">
                <a:latin typeface="Arial Black" panose="020B0A04020102020204" pitchFamily="34" charset="0"/>
                <a:cs typeface="Times New Roman" panose="02020603050405020304" pitchFamily="18" charset="0"/>
              </a:rPr>
              <a:t>Absolvent</a:t>
            </a:r>
            <a:r>
              <a:rPr lang="sk-SK" sz="13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sk-SK" sz="1300" dirty="0">
                <a:latin typeface="Arial Black" panose="020B0A04020102020204" pitchFamily="34" charset="0"/>
                <a:cs typeface="Times New Roman" panose="02020603050405020304" pitchFamily="18" charset="0"/>
              </a:rPr>
              <a:t>je kvalifikovaný pracovník schopný samostatne vykonávať práce pri projektovaní, konštrukcii, výrobe, montáži, ako aj v prevádzke a údržbe elektrotechnických inštalácií a elektrických zariadení. </a:t>
            </a:r>
            <a:endParaRPr lang="sk-SK" sz="13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r>
              <a:rPr lang="sk-SK" sz="1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Zamerania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endParaRPr lang="sk-SK" sz="1200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71463" algn="l"/>
                <a:tab pos="442913" algn="l"/>
              </a:tabLst>
              <a:defRPr/>
            </a:pPr>
            <a:r>
              <a:rPr lang="sk-SK" sz="1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silnoprúdová technika 	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71463" algn="l"/>
                <a:tab pos="442913" algn="l"/>
              </a:tabLst>
              <a:defRPr/>
            </a:pPr>
            <a:r>
              <a:rPr lang="sk-SK" sz="1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informačné technológie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271463" algn="l"/>
                <a:tab pos="442913" algn="l"/>
              </a:tabLst>
              <a:defRPr/>
            </a:pPr>
            <a:r>
              <a:rPr lang="sk-SK" sz="140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autoelektronika</a:t>
            </a:r>
            <a:r>
              <a:rPr lang="sk-SK" sz="1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r>
              <a:rPr lang="sk-SK" sz="14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-	spotrebná technika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71463" algn="l"/>
                <a:tab pos="442913" algn="l"/>
              </a:tabLst>
              <a:defRPr/>
            </a:pPr>
            <a:r>
              <a:rPr lang="sk-SK" sz="14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-    technika budov </a:t>
            </a:r>
            <a:endParaRPr lang="sk-SK" sz="180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2406799"/>
            <a:ext cx="2160239" cy="161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7918" y="4036863"/>
            <a:ext cx="2232248" cy="167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24" y="908720"/>
            <a:ext cx="1160772" cy="88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063" y="2418769"/>
            <a:ext cx="1938999" cy="14542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46" y="3955315"/>
            <a:ext cx="1835126" cy="183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60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63888" y="836712"/>
            <a:ext cx="4320480" cy="1132261"/>
          </a:xfrm>
          <a:noFill/>
        </p:spPr>
        <p:txBody>
          <a:bodyPr>
            <a:noAutofit/>
          </a:bodyPr>
          <a:lstStyle/>
          <a:p>
            <a:pPr algn="l"/>
            <a:r>
              <a:rPr lang="sk-SK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LOGISTIKA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2348881"/>
            <a:ext cx="4919254" cy="3816424"/>
          </a:xfrm>
          <a:noFill/>
        </p:spPr>
        <p:txBody>
          <a:bodyPr>
            <a:noAutofit/>
          </a:bodyPr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</a:tabLst>
              <a:defRPr/>
            </a:pPr>
            <a:endParaRPr lang="sk-SK" sz="105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lv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r>
              <a:rPr lang="sk-SK" sz="1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Získané všeobecné a odborné zručnosti a vedomosti sú zárukou vykonávania pracovných činností ako napr.: </a:t>
            </a:r>
          </a:p>
          <a:p>
            <a:pPr marL="0" lvl="0" indent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457200" algn="l"/>
              </a:tabLst>
              <a:defRPr/>
            </a:pPr>
            <a:endParaRPr lang="sk-SK" sz="105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plánovanie potrieb podniku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technická príprava výroby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riadenie výroby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riadenie skladových operácií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riadenie obstarávania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prijatie, vystavenie faktúry, objednávky, úhrada faktúr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výplata miezd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účtovanie v podvojnom účtovníctve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riadenie predaja</a:t>
            </a:r>
          </a:p>
          <a:p>
            <a:pPr lvl="0" algn="just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457200" algn="l"/>
              </a:tabLst>
              <a:defRPr/>
            </a:pPr>
            <a:r>
              <a:rPr lang="sk-SK" sz="12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riadenie dopravy</a:t>
            </a:r>
            <a:endParaRPr lang="sk-SK" sz="20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465" y="3162845"/>
            <a:ext cx="1850730" cy="123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37" y="4530055"/>
            <a:ext cx="2772019" cy="149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560050"/>
            <a:ext cx="1368152" cy="17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2088232" cy="124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50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6601" y="777834"/>
            <a:ext cx="5007767" cy="1228034"/>
          </a:xfrm>
          <a:noFill/>
        </p:spPr>
        <p:txBody>
          <a:bodyPr>
            <a:noAutofit/>
          </a:bodyPr>
          <a:lstStyle/>
          <a:p>
            <a:pPr algn="l"/>
            <a:r>
              <a:rPr lang="sk-SK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MECHANIK STROJOV </a:t>
            </a:r>
            <a:br>
              <a:rPr lang="sk-SK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</a:br>
            <a:r>
              <a:rPr lang="sk-SK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A ZARIADENÍ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44737" y="2492896"/>
            <a:ext cx="3538736" cy="3528392"/>
          </a:xfrm>
          <a:noFill/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sz="1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Absolvent:</a:t>
            </a:r>
          </a:p>
          <a:p>
            <a:pPr marL="342900" indent="-342900">
              <a:buFontTx/>
              <a:buChar char="-"/>
            </a:pPr>
            <a:r>
              <a:rPr lang="sk-SK" sz="1800" b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je kvalifikovaný odborný technický pracovník </a:t>
            </a:r>
          </a:p>
          <a:p>
            <a:pPr marL="342900" indent="-342900">
              <a:buFontTx/>
              <a:buChar char="-"/>
            </a:pPr>
            <a:r>
              <a:rPr lang="sk-SK" sz="1800" b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je schopný samostatne pracovať na:</a:t>
            </a:r>
          </a:p>
          <a:p>
            <a:pPr marL="715963" indent="-273050">
              <a:buAutoNum type="alphaLcParenR"/>
            </a:pP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klasických strojoch a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zariadeniach</a:t>
            </a:r>
          </a:p>
          <a:p>
            <a:pPr marL="715963" indent="-273050">
              <a:buAutoNum type="alphaLcParenR"/>
            </a:pP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programovateľných strojoch a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zariadeniach</a:t>
            </a:r>
          </a:p>
          <a:p>
            <a:pPr marL="342900" indent="-342900">
              <a:buFontTx/>
              <a:buChar char="-"/>
            </a:pPr>
            <a:r>
              <a:rPr lang="sk-SK" sz="1800" b="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je schopný  samostatne zvládnuť:</a:t>
            </a:r>
          </a:p>
          <a:p>
            <a:pPr marL="715963" indent="-273050">
              <a:buAutoNum type="alphaLcParenR"/>
            </a:pP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diagnostikovanie strojov a zariadení </a:t>
            </a:r>
          </a:p>
          <a:p>
            <a:pPr marL="715963" indent="-273050">
              <a:buAutoNum type="alphaLcParenR"/>
            </a:pPr>
            <a:r>
              <a:rPr lang="sk-SK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odstraňovanie porúch strojov a zariadení</a:t>
            </a:r>
            <a:endParaRPr lang="sk-SK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ea typeface="Calibri"/>
              <a:cs typeface="Times New Roman" pitchFamily="18" charset="0"/>
            </a:endParaRPr>
          </a:p>
          <a:p>
            <a:endParaRPr lang="sk-SK" sz="1800" dirty="0">
              <a:latin typeface="Arial Black" panose="020B0A040201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420888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3457" y="436510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55276"/>
            <a:ext cx="1023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92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777834"/>
            <a:ext cx="6048672" cy="1228034"/>
          </a:xfrm>
          <a:noFill/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/>
                <a:ea typeface="Calibri"/>
                <a:cs typeface="Times New Roman"/>
              </a:rPr>
              <a:t>PROGRAMÁTOR OBRÁBACÍCH A ZVÁRACÍCH STROJOV A ZARIADENÍ</a:t>
            </a:r>
            <a:endParaRPr lang="sk-SK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83569" y="2492896"/>
            <a:ext cx="3744415" cy="3528392"/>
          </a:xfrm>
          <a:noFill/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sz="18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Absolvent študijného odboru:</a:t>
            </a:r>
          </a:p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vie samostatne naprogramovať činnosti stroja, priemyselného robota podľa technologického postupu výroby súčiastok, </a:t>
            </a:r>
          </a:p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ovláda obsluhu klasických strojov a zariadení, </a:t>
            </a:r>
          </a:p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ovláda obsluhu </a:t>
            </a:r>
            <a:b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 programovanie automatizovaných strojov </a:t>
            </a:r>
            <a:b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</a:br>
            <a: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a zariadení, </a:t>
            </a:r>
          </a:p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ovláda prácu na PC, </a:t>
            </a:r>
          </a:p>
          <a:p>
            <a:r>
              <a:rPr lang="sk-SK" sz="18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ovláda aplikačný a špecifický software</a:t>
            </a:r>
          </a:p>
          <a:p>
            <a:endParaRPr lang="sk-SK" sz="1800" dirty="0">
              <a:latin typeface="Arial Black" panose="020B0A040201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636912"/>
            <a:ext cx="3439489" cy="248335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55712"/>
            <a:ext cx="1584176" cy="1584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4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784" y="1052736"/>
            <a:ext cx="5832648" cy="1080120"/>
          </a:xfrm>
          <a:noFill/>
        </p:spPr>
        <p:txBody>
          <a:bodyPr>
            <a:normAutofit/>
          </a:bodyPr>
          <a:lstStyle/>
          <a:p>
            <a:pPr algn="l"/>
            <a:r>
              <a:rPr lang="sk-SK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TROJROČNÉ </a:t>
            </a:r>
            <a:br>
              <a:rPr lang="sk-SK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sk-SK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UČEBNÉ ODBORY</a:t>
            </a: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602084"/>
              </p:ext>
            </p:extLst>
          </p:nvPr>
        </p:nvGraphicFramePr>
        <p:xfrm>
          <a:off x="755576" y="2329863"/>
          <a:ext cx="7632848" cy="3784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4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3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000" b="1" dirty="0">
                          <a:effectLst/>
                          <a:latin typeface="Arial Black" panose="020B0A04020102020204" pitchFamily="34" charset="0"/>
                        </a:rPr>
                        <a:t>Dĺžka štúdia: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000" dirty="0">
                          <a:effectLst/>
                          <a:latin typeface="Arial Black" panose="020B0A04020102020204" pitchFamily="34" charset="0"/>
                        </a:rPr>
                        <a:t>3 roky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3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754380" algn="l"/>
                          <a:tab pos="982980" algn="l"/>
                        </a:tabLst>
                      </a:pPr>
                      <a:r>
                        <a:rPr lang="sk-SK" sz="1000" b="1" dirty="0">
                          <a:effectLst/>
                          <a:latin typeface="Arial Black" panose="020B0A04020102020204" pitchFamily="34" charset="0"/>
                        </a:rPr>
                        <a:t>Forma štúdia: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  <a:latin typeface="Arial Black" panose="020B0A04020102020204" pitchFamily="34" charset="0"/>
                        </a:rPr>
                        <a:t>d</a:t>
                      </a:r>
                      <a:r>
                        <a:rPr lang="sk-SK" sz="1400" dirty="0" err="1">
                          <a:effectLst/>
                          <a:latin typeface="Arial Black" panose="020B0A04020102020204" pitchFamily="34" charset="0"/>
                        </a:rPr>
                        <a:t>enná</a:t>
                      </a:r>
                      <a:endParaRPr lang="sk-SK" sz="14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3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000" b="1" dirty="0">
                          <a:effectLst/>
                          <a:latin typeface="Arial Black" panose="020B0A04020102020204" pitchFamily="34" charset="0"/>
                        </a:rPr>
                        <a:t>Kritérium prijatia: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</a:pPr>
                      <a:r>
                        <a:rPr lang="sk-SK" sz="1400" dirty="0">
                          <a:effectLst/>
                          <a:latin typeface="Arial Black" panose="020B0A04020102020204" pitchFamily="34" charset="0"/>
                        </a:rPr>
                        <a:t>úspešné ukončenie 9. ročníka ZŠ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5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000" b="1" dirty="0">
                          <a:effectLst/>
                          <a:latin typeface="Arial Black" panose="020B0A04020102020204" pitchFamily="34" charset="0"/>
                        </a:rPr>
                        <a:t>Spôsob ukončenia štúdia: </a:t>
                      </a:r>
                      <a:endParaRPr lang="sk-SK" sz="1000" b="1" dirty="0">
                        <a:effectLst/>
                        <a:latin typeface="Arial Black" panose="020B0A04020102020204" pitchFamily="34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400" dirty="0">
                          <a:effectLst/>
                          <a:latin typeface="Arial Black" panose="020B0A04020102020204" pitchFamily="34" charset="0"/>
                        </a:rPr>
                        <a:t>záverečná skúška</a:t>
                      </a:r>
                      <a:endParaRPr lang="sk-SK" sz="1400" b="0" dirty="0">
                        <a:effectLst/>
                        <a:latin typeface="Arial Black" panose="020B0A04020102020204" pitchFamily="34" charset="0"/>
                        <a:cs typeface="Times New Roman" pitchFamily="18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8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000" b="1" dirty="0">
                          <a:effectLst/>
                          <a:latin typeface="Arial Black" panose="020B0A04020102020204" pitchFamily="34" charset="0"/>
                        </a:rPr>
                        <a:t>Doklad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000" b="1" dirty="0">
                          <a:effectLst/>
                          <a:latin typeface="Arial Black" panose="020B0A04020102020204" pitchFamily="34" charset="0"/>
                        </a:rPr>
                        <a:t> o dosiahnutom vzdelaní:</a:t>
                      </a: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vysvedčenie o záverečnej skúške</a:t>
                      </a:r>
                    </a:p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4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výučný list</a:t>
                      </a:r>
                    </a:p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osvedčenie o odbornej spôsobilosti v elektrotechnike</a:t>
                      </a: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38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000" b="1" dirty="0">
                          <a:effectLst/>
                          <a:latin typeface="Arial Black" panose="020B0A04020102020204" pitchFamily="34" charset="0"/>
                        </a:rPr>
                        <a:t>Ďalšie</a:t>
                      </a:r>
                      <a:r>
                        <a:rPr lang="sk-SK" sz="1000" b="1" baseline="0" dirty="0">
                          <a:effectLst/>
                          <a:latin typeface="Arial Black" panose="020B0A04020102020204" pitchFamily="34" charset="0"/>
                        </a:rPr>
                        <a:t> možnosti:</a:t>
                      </a:r>
                      <a:endParaRPr lang="sk-SK" sz="1000" b="1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v"/>
                        <a:tabLst>
                          <a:tab pos="180340" algn="l"/>
                          <a:tab pos="457200" algn="l"/>
                        </a:tabLst>
                      </a:pPr>
                      <a:r>
                        <a:rPr lang="sk-SK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zváračský kurz </a:t>
                      </a:r>
                      <a:r>
                        <a:rPr lang="sk-SK" sz="1200" dirty="0">
                          <a:effectLst/>
                          <a:latin typeface="Arial Black" panose="020B0A04020102020204" pitchFamily="34" charset="0"/>
                        </a:rPr>
                        <a:t>(odbory technického</a:t>
                      </a:r>
                      <a:r>
                        <a:rPr lang="sk-SK" sz="1200" baseline="0" dirty="0">
                          <a:effectLst/>
                          <a:latin typeface="Arial Black" panose="020B0A04020102020204" pitchFamily="34" charset="0"/>
                        </a:rPr>
                        <a:t> zamerania)</a:t>
                      </a:r>
                      <a:endParaRPr lang="sk-SK" sz="1100" dirty="0"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48680"/>
            <a:ext cx="1282452" cy="17811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1141038"/>
            <a:ext cx="3204356" cy="478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683568" y="591071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ODBORNÉ VZDELANIE – SPRÁVNA VO</a:t>
            </a:r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ĽBA</a:t>
            </a:r>
          </a:p>
        </p:txBody>
      </p:sp>
      <p:pic>
        <p:nvPicPr>
          <p:cNvPr id="4" name="Screen_2015_10_23_11_46_37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7984" y="2468302"/>
            <a:ext cx="3545856" cy="235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661024"/>
            <a:ext cx="1136305" cy="27714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7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>
            <a:extLst>
              <a:ext uri="{FF2B5EF4-FFF2-40B4-BE49-F238E27FC236}">
                <a16:creationId xmlns:a16="http://schemas.microsoft.com/office/drawing/2014/main" id="{026FE764-B8EC-4A04-9A78-DC3C893F5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856" y="745923"/>
            <a:ext cx="3739702" cy="1303867"/>
          </a:xfrm>
        </p:spPr>
        <p:txBody>
          <a:bodyPr>
            <a:normAutofit/>
          </a:bodyPr>
          <a:lstStyle/>
          <a:p>
            <a:r>
              <a:rPr lang="sk-S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KADERNÍK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2490135"/>
            <a:ext cx="5184577" cy="3621942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sk-SK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Absolventi získajú  vedomosti o:</a:t>
            </a:r>
          </a:p>
          <a:p>
            <a:pPr lvl="0"/>
            <a:endParaRPr lang="sk-SK" dirty="0"/>
          </a:p>
          <a:p>
            <a:pPr lvl="0"/>
            <a:r>
              <a:rPr lang="sk-SK" dirty="0">
                <a:latin typeface="Arial Black" panose="020B0A04020102020204" pitchFamily="34" charset="0"/>
              </a:rPr>
              <a:t>pôsobení kaderníckych materiálov na vlasy a pokožku</a:t>
            </a:r>
          </a:p>
          <a:p>
            <a:pPr lvl="0"/>
            <a:r>
              <a:rPr lang="sk-SK" dirty="0">
                <a:latin typeface="Arial Black" panose="020B0A04020102020204" pitchFamily="34" charset="0"/>
              </a:rPr>
              <a:t>usporiadaní a zariadení pracoviska kaderníka</a:t>
            </a:r>
          </a:p>
          <a:p>
            <a:pPr lvl="0"/>
            <a:r>
              <a:rPr lang="sk-SK" dirty="0">
                <a:latin typeface="Arial Black" panose="020B0A04020102020204" pitchFamily="34" charset="0"/>
              </a:rPr>
              <a:t>funkciách pracovného náradia a pomôcok, prístrojoch a zariadení</a:t>
            </a:r>
          </a:p>
          <a:p>
            <a:pPr lvl="0"/>
            <a:r>
              <a:rPr lang="sk-SK" dirty="0">
                <a:latin typeface="Arial Black" panose="020B0A04020102020204" pitchFamily="34" charset="0"/>
              </a:rPr>
              <a:t>pracovných postupoch kaderníckych prác</a:t>
            </a:r>
          </a:p>
          <a:p>
            <a:pPr lvl="0"/>
            <a:r>
              <a:rPr lang="sk-SK" dirty="0">
                <a:latin typeface="Arial Black" panose="020B0A04020102020204" pitchFamily="34" charset="0"/>
              </a:rPr>
              <a:t>základoch vlasovej kozmetiky, manikúry, líčenia a starostlivosti o pleť a o výrobe vlasových doplnkov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39768"/>
            <a:ext cx="1579001" cy="157290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689" y="1916832"/>
            <a:ext cx="2356455" cy="1572904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4526980"/>
            <a:ext cx="2371550" cy="15850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8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044216"/>
            <a:ext cx="2232248" cy="720080"/>
          </a:xfrm>
          <a:noFill/>
        </p:spPr>
        <p:txBody>
          <a:bodyPr>
            <a:normAutofit/>
          </a:bodyPr>
          <a:lstStyle/>
          <a:p>
            <a:r>
              <a:rPr lang="sk-S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MURÁR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2348880"/>
            <a:ext cx="5489359" cy="417646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sk-SK" sz="1400" dirty="0">
                <a:solidFill>
                  <a:srgbClr val="FF0000"/>
                </a:solidFill>
                <a:latin typeface="Arial Black" panose="020B0A04020102020204" pitchFamily="34" charset="0"/>
              </a:rPr>
              <a:t>Absolvent: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sk-SK" sz="1050" dirty="0">
              <a:latin typeface="Arial Black" panose="020B0A04020102020204" pitchFamily="34" charset="0"/>
            </a:endParaRPr>
          </a:p>
          <a:p>
            <a:pPr marL="442913" lvl="0" indent="-2651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1463" algn="l"/>
              </a:tabLst>
            </a:pPr>
            <a:r>
              <a:rPr lang="sk-SK" sz="1400" b="0" dirty="0">
                <a:latin typeface="Arial Black" panose="020B0A04020102020204" pitchFamily="34" charset="0"/>
              </a:rPr>
              <a:t>je schopný orientovať sa v projektovej dokumentácii</a:t>
            </a:r>
          </a:p>
          <a:p>
            <a:pPr marL="442913" lvl="0" indent="-265113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1400" b="0" dirty="0">
                <a:latin typeface="Arial Black" panose="020B0A04020102020204" pitchFamily="34" charset="0"/>
              </a:rPr>
              <a:t>pozná vlastnosti stavebných materiálov</a:t>
            </a:r>
          </a:p>
          <a:p>
            <a:pPr marL="285750" lvl="0" indent="-1079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sk-SK" sz="1050" b="0" dirty="0">
              <a:latin typeface="Arial Black" panose="020B0A040201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FF0000"/>
                </a:solidFill>
                <a:latin typeface="Arial Black" panose="020B0A04020102020204" pitchFamily="34" charset="0"/>
              </a:rPr>
              <a:t> Absolvent vie: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sk-SK" sz="1050" dirty="0">
              <a:latin typeface="Arial Black" panose="020B0A04020102020204" pitchFamily="34" charset="0"/>
            </a:endParaRP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správne voliť technologické postupy prác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murovať nosné a výplňové murivo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 zhotovovať vnútorné a vonkajšie omietky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ukladať jednoduché obklady a dlažby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vykonávať betonárske práce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zhotovovať izolácie proti vode a zemnej vlhkosti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zhotovovať tepelné a zvukové izolácie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vykonávať údržbu, opravy a rekonštrukcie stavieb</a:t>
            </a:r>
          </a:p>
          <a:p>
            <a:pPr marL="463550" lv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sk-SK" sz="1400" b="0" dirty="0">
                <a:latin typeface="Arial Black" panose="020B0A04020102020204" pitchFamily="34" charset="0"/>
              </a:rPr>
              <a:t>vykonávať jednoduché stavebno-montážne práce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836712"/>
            <a:ext cx="3110367" cy="128013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9798" y="2948291"/>
            <a:ext cx="2054530" cy="154242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08304" y="2385644"/>
            <a:ext cx="1304657" cy="141306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0352" y="3585011"/>
            <a:ext cx="1304657" cy="173141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8911" y="4542332"/>
            <a:ext cx="2060930" cy="154818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858" y="751454"/>
            <a:ext cx="942975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2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22488" y="692696"/>
            <a:ext cx="3993693" cy="1296144"/>
          </a:xfrm>
          <a:noFill/>
        </p:spPr>
        <p:txBody>
          <a:bodyPr>
            <a:normAutofit/>
          </a:bodyPr>
          <a:lstStyle/>
          <a:p>
            <a:pPr algn="l"/>
            <a:r>
              <a:rPr lang="sk-S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AUTOOPRAVÁR-</a:t>
            </a:r>
            <a:br>
              <a:rPr lang="sk-S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</a:br>
            <a:r>
              <a:rPr lang="sk-SK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MECHANIK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1844825"/>
            <a:ext cx="4680520" cy="4536504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atin typeface="Arial Black" panose="020B0A04020102020204" pitchFamily="34" charset="0"/>
              </a:rPr>
              <a:t>Absolvent je schopný zistiť stav cestných motorových vozidiel a ich častí použitím štandardných diagnostických prístrojov a snímačov. Vie zistiť chyby, ktoré sú základným predpokladom pre plánovanie nápravných zásahov </a:t>
            </a:r>
            <a:endParaRPr lang="sk-SK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endParaRPr lang="sk-SK" sz="1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Absolvent ovláda: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80340" algn="l"/>
                <a:tab pos="457200" algn="l"/>
              </a:tabLst>
              <a:defRPr/>
            </a:pPr>
            <a:endParaRPr lang="sk-SK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opravy podľa dokumentácie výrobcu 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štandardnú diagnostiku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identifikáciu základných porúch  na základe skúšobnej jazdy a testov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činnosti pri opravách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vykonanie záverečnej kontroly práce</a:t>
            </a:r>
          </a:p>
          <a:p>
            <a:pPr marL="28575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0340" algn="l"/>
                <a:tab pos="457200" algn="l"/>
              </a:tabLst>
              <a:defRPr/>
            </a:pPr>
            <a:r>
              <a:rPr lang="sk-SK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obsluhu základných prístrojov a zariadení používaných v autoopravárenstve</a:t>
            </a:r>
            <a:endParaRPr lang="sk-SK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endParaRPr lang="sk-SK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5903" y="2632358"/>
            <a:ext cx="1615989" cy="122413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0072" y="4036515"/>
            <a:ext cx="1475831" cy="136815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8903" y="4028941"/>
            <a:ext cx="1618095" cy="21602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12205"/>
            <a:ext cx="1296144" cy="94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7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9772" y="1340768"/>
            <a:ext cx="5436604" cy="576064"/>
          </a:xfrm>
        </p:spPr>
        <p:txBody>
          <a:bodyPr>
            <a:normAutofit fontScale="90000"/>
          </a:bodyPr>
          <a:lstStyle/>
          <a:p>
            <a:r>
              <a:rPr lang="sk-SK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Kritériá prijímania</a:t>
            </a:r>
            <a:endParaRPr lang="sk-SK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09120"/>
            <a:ext cx="1512168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081736"/>
            <a:ext cx="615956" cy="105112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83" y="2060848"/>
            <a:ext cx="5963934" cy="4221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82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1800" y="1031558"/>
            <a:ext cx="4687748" cy="1100773"/>
          </a:xfrm>
          <a:noFill/>
        </p:spPr>
        <p:txBody>
          <a:bodyPr>
            <a:normAutofit/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hu-HU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itchFamily="34" charset="0"/>
                <a:ea typeface="+mn-ea"/>
                <a:cs typeface="+mn-cs"/>
              </a:rPr>
              <a:t>KONTAKT</a:t>
            </a:r>
            <a:endParaRPr lang="sk-SK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521" y="3433546"/>
            <a:ext cx="864015" cy="86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39" y="2492896"/>
            <a:ext cx="864096" cy="85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39" y="4378463"/>
            <a:ext cx="864097" cy="86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5323380"/>
            <a:ext cx="864097" cy="85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6"/>
          <p:cNvSpPr/>
          <p:nvPr/>
        </p:nvSpPr>
        <p:spPr>
          <a:xfrm>
            <a:off x="2627784" y="3688945"/>
            <a:ext cx="2556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sk-SK" dirty="0">
                <a:solidFill>
                  <a:srgbClr val="675D59">
                    <a:lumMod val="50000"/>
                  </a:srgbClr>
                </a:solidFill>
                <a:latin typeface="Arial Black" pitchFamily="34" charset="0"/>
              </a:rPr>
              <a:t>Tel.: 056/63 22 678</a:t>
            </a:r>
          </a:p>
        </p:txBody>
      </p:sp>
      <p:sp>
        <p:nvSpPr>
          <p:cNvPr id="5" name="Obdĺžnik 4">
            <a:hlinkClick r:id="rId7"/>
          </p:cNvPr>
          <p:cNvSpPr/>
          <p:nvPr/>
        </p:nvSpPr>
        <p:spPr>
          <a:xfrm>
            <a:off x="2617652" y="4621684"/>
            <a:ext cx="334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sk-SK" dirty="0">
                <a:solidFill>
                  <a:srgbClr val="675D59">
                    <a:lumMod val="50000"/>
                  </a:srgbClr>
                </a:solidFill>
                <a:latin typeface="Arial Black" pitchFamily="34" charset="0"/>
              </a:rPr>
              <a:t>Internet: www.soskch.sk</a:t>
            </a:r>
          </a:p>
        </p:txBody>
      </p:sp>
      <p:sp>
        <p:nvSpPr>
          <p:cNvPr id="6" name="Obdĺžnik 5"/>
          <p:cNvSpPr/>
          <p:nvPr/>
        </p:nvSpPr>
        <p:spPr>
          <a:xfrm>
            <a:off x="2627784" y="5568588"/>
            <a:ext cx="395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sk-SK" dirty="0">
                <a:solidFill>
                  <a:srgbClr val="675D59">
                    <a:lumMod val="50000"/>
                  </a:srgbClr>
                </a:solidFill>
                <a:latin typeface="Arial Black" pitchFamily="34" charset="0"/>
              </a:rPr>
              <a:t>E-mail: sekretariat@soskch.sk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3" y="750603"/>
            <a:ext cx="1763688" cy="1322766"/>
          </a:xfrm>
          <a:prstGeom prst="rect">
            <a:avLst/>
          </a:prstGeom>
        </p:spPr>
      </p:pic>
      <p:pic>
        <p:nvPicPr>
          <p:cNvPr id="12" name="Obrázok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73" y="2419897"/>
            <a:ext cx="5793074" cy="101364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62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74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74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4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74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44" y="1734968"/>
            <a:ext cx="3152775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3645024"/>
            <a:ext cx="47760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ĎAKUJEME ZA POZORNOSŤ...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6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6" dur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4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4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4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4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7" grpI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421" y="476672"/>
            <a:ext cx="5431160" cy="720080"/>
          </a:xfrm>
        </p:spPr>
        <p:txBody>
          <a:bodyPr/>
          <a:lstStyle/>
          <a:p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HISTÓRIA ŠKOLY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546">
            <a:off x="724915" y="3373618"/>
            <a:ext cx="1961581" cy="285259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645024"/>
            <a:ext cx="1577525" cy="259899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4249">
            <a:off x="5878637" y="3751623"/>
            <a:ext cx="1485143" cy="2524743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611560" y="1213344"/>
            <a:ext cx="7776864" cy="2897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sk-SK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SME ŠKOLOU</a:t>
            </a:r>
            <a:endParaRPr lang="sk-SK" sz="3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ktorá patrí medzi najstaršie inštitúcie daného typu v Košickom samosprávnom kraji. </a:t>
            </a:r>
            <a:r>
              <a:rPr lang="sk-SK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roku 2016 uplynulo 110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rokov od založenia </a:t>
            </a:r>
            <a:r>
              <a:rPr lang="sk-SK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inštitúcie 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odborného vzdelávania v meste Kráľovský Chlmec, ktorá až dodnes pripravuje odbornú pracovnú silu, hlavne v oblastiach technických odvetví a remesiel pre región </a:t>
            </a:r>
            <a:r>
              <a:rPr lang="sk-S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Medzibodrožia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 </a:t>
            </a:r>
            <a:r>
              <a:rPr lang="sk-SK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Použia</a:t>
            </a:r>
            <a:r>
              <a:rPr lang="sk-SK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544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620689"/>
            <a:ext cx="7920880" cy="1296143"/>
          </a:xfrm>
          <a:solidFill>
            <a:srgbClr val="CCFF66"/>
          </a:solidFill>
        </p:spPr>
        <p:txBody>
          <a:bodyPr>
            <a:noAutofit/>
          </a:bodyPr>
          <a:lstStyle/>
          <a:p>
            <a:r>
              <a:rPr lang="sk-SK" sz="2400" b="1" dirty="0">
                <a:solidFill>
                  <a:srgbClr val="FF0000"/>
                </a:solidFill>
              </a:rPr>
              <a:t>Dobrá voľba ďalšieho vzdelávania, prípravy na povolanie </a:t>
            </a:r>
            <a:br>
              <a:rPr lang="sk-SK" sz="2400" b="1" dirty="0">
                <a:solidFill>
                  <a:srgbClr val="FF0000"/>
                </a:solidFill>
              </a:rPr>
            </a:br>
            <a:r>
              <a:rPr lang="sk-SK" sz="2400" b="1" dirty="0"/>
              <a:t>je dôležitým krokom k vašej budúcej pracovnej úspešnosti </a:t>
            </a:r>
            <a:br>
              <a:rPr lang="sk-SK" sz="2400" b="1" dirty="0"/>
            </a:br>
            <a:r>
              <a:rPr lang="sk-SK" sz="2400" b="1" dirty="0"/>
              <a:t>a životnej spokojnosti.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55576" y="1916832"/>
            <a:ext cx="7632848" cy="4021061"/>
          </a:xfrm>
        </p:spPr>
        <p:txBody>
          <a:bodyPr/>
          <a:lstStyle/>
          <a:p>
            <a:pPr marL="0" indent="0">
              <a:buNone/>
            </a:pPr>
            <a:r>
              <a:rPr lang="sk-SK" b="1" dirty="0">
                <a:solidFill>
                  <a:schemeClr val="accent2">
                    <a:lumMod val="50000"/>
                  </a:schemeClr>
                </a:solidFill>
              </a:rPr>
              <a:t>Rozhodujte sa za seba!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sk-SK" dirty="0"/>
              <a:t>Niekedy sa stáva, že nerozlučné kamarátky, kamaráti sa rozhodnú ísť na tú istú školu.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sk-SK" dirty="0">
                <a:solidFill>
                  <a:schemeClr val="accent5">
                    <a:lumMod val="75000"/>
                  </a:schemeClr>
                </a:solidFill>
              </a:rPr>
              <a:t>Neskôr jedna/jeden z nich zistí, že ju/ho škola nebaví a štúdium zvláda s veľkými ťažkosťami.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sk-SK" dirty="0">
                <a:solidFill>
                  <a:srgbClr val="FF0000"/>
                </a:solidFill>
              </a:rPr>
              <a:t>Treba si uvedomiť, že to, čo sa páči vašim kamarátom a spolužiakom, nemusí byť vhodné pre Vás.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13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31" y="2475443"/>
            <a:ext cx="1974806" cy="148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11" y="2475443"/>
            <a:ext cx="1943256" cy="145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628" y="4077072"/>
            <a:ext cx="269201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1259632" y="620687"/>
            <a:ext cx="5976664" cy="1729407"/>
          </a:xfrm>
        </p:spPr>
        <p:txBody>
          <a:bodyPr anchor="t">
            <a:noAutofit/>
          </a:bodyPr>
          <a:lstStyle/>
          <a:p>
            <a:pPr algn="l"/>
            <a: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Vybavenie školy</a:t>
            </a:r>
            <a:br>
              <a:rPr lang="sk-SK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</a:br>
            <a:br>
              <a:rPr lang="sk-SK" sz="2400" dirty="0">
                <a:latin typeface="Arial Black" panose="020B0A04020102020204" pitchFamily="34" charset="0"/>
              </a:rPr>
            </a:br>
            <a:r>
              <a:rPr lang="sk-SK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Vyučujeme v moderných multimediálnych učebniach, jazykových učebniach ...........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7"/>
            <a:ext cx="1073811" cy="97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02" y="620687"/>
            <a:ext cx="951085" cy="955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62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0"/>
          <a:stretch/>
        </p:blipFill>
        <p:spPr bwMode="auto">
          <a:xfrm>
            <a:off x="971600" y="2636912"/>
            <a:ext cx="4680520" cy="343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3551416" cy="2088232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5652120" y="2852936"/>
            <a:ext cx="27363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PORTÁL JE NAPLNENÝ UČEBNÝMI TEXTAMI, ZBIERKAMI ÚLOH, ÚLOHAMI NA PRECVIČOVANIE, DOMÁCIMI ÚLOHAMI ALE </a:t>
            </a:r>
            <a:b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sk-SK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AJ TESTAMI 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923928" y="692696"/>
            <a:ext cx="4752528" cy="1512168"/>
          </a:xfrm>
        </p:spPr>
        <p:txBody>
          <a:bodyPr>
            <a:noAutofit/>
          </a:bodyPr>
          <a:lstStyle/>
          <a:p>
            <a:r>
              <a:rPr lang="sk-SK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D97828"/>
                </a:solidFill>
                <a:effectLst>
                  <a:outerShdw blurRad="12700" dist="38100" dir="2700000" algn="tl" rotWithShape="0">
                    <a:srgbClr val="D97828">
                      <a:lumMod val="60000"/>
                      <a:lumOff val="40000"/>
                    </a:srgbClr>
                  </a:outerShdw>
                </a:effectLst>
                <a:latin typeface="Arial Black" panose="020B0A04020102020204" pitchFamily="34" charset="0"/>
              </a:rPr>
              <a:t>Vo vyučovacom procese pravidelne používame vlastný portál elektronického vyučovania</a:t>
            </a:r>
            <a:endParaRPr lang="sk-SK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19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40968"/>
            <a:ext cx="7776864" cy="93610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hu-HU" sz="1800" b="1" dirty="0">
                <a:solidFill>
                  <a:srgbClr val="002060"/>
                </a:solidFill>
                <a:latin typeface="Arial Black" panose="020B0A04020102020204" pitchFamily="34" charset="0"/>
              </a:rPr>
              <a:t>Projekt – </a:t>
            </a:r>
            <a:r>
              <a:rPr lang="hu-HU" sz="1800" b="1" dirty="0">
                <a:ln>
                  <a:noFill/>
                </a:ln>
                <a:solidFill>
                  <a:srgbClr val="002060"/>
                </a:solidFill>
                <a:latin typeface="Arial Black" panose="020B0A04020102020204" pitchFamily="34" charset="0"/>
                <a:ea typeface="+mn-ea"/>
                <a:cs typeface="+mn-cs"/>
              </a:rPr>
              <a:t>INVESTÍCIA DO ODBORNÉHO VZDELÁVANIA PRISPÔSOBENÉHO REGIONÁLNYM POŽIADAVKÁM TRHU PRÁCE</a:t>
            </a:r>
            <a:endParaRPr lang="sk-SK" sz="1800" b="1" u="sng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7584" y="1628800"/>
            <a:ext cx="7488832" cy="468052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sk-SK" sz="2600" b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+mj-cs"/>
              </a:rPr>
              <a:t>Zabezpečenie technického vybavenia a zariadení do odborných dielní a učební:</a:t>
            </a:r>
            <a:endParaRPr lang="sk-SK" b="1" dirty="0"/>
          </a:p>
          <a:p>
            <a:pPr>
              <a:buFont typeface="+mj-lt"/>
              <a:buAutoNum type="arabicPeriod"/>
            </a:pPr>
            <a:r>
              <a:rPr lang="sk-SK" b="1" dirty="0"/>
              <a:t>úvod do programovania CNC strojov</a:t>
            </a:r>
          </a:p>
          <a:p>
            <a:pPr>
              <a:buFont typeface="+mj-lt"/>
              <a:buAutoNum type="arabicPeriod"/>
            </a:pPr>
            <a:r>
              <a:rPr lang="sk-SK" b="1" dirty="0"/>
              <a:t>pokročilé programovanie CNC sústruhov a učebňa konvenčného obrábania kovov</a:t>
            </a:r>
          </a:p>
          <a:p>
            <a:pPr>
              <a:buFont typeface="+mj-lt"/>
              <a:buAutoNum type="arabicPeriod"/>
            </a:pPr>
            <a:r>
              <a:rPr lang="sk-SK" b="1" dirty="0"/>
              <a:t>dielňa pre praktické vyučovanie – </a:t>
            </a:r>
            <a:r>
              <a:rPr lang="sk-SK" b="1" dirty="0" err="1"/>
              <a:t>autodiagnostika</a:t>
            </a:r>
            <a:r>
              <a:rPr lang="sk-SK" b="1" dirty="0"/>
              <a:t> a </a:t>
            </a:r>
            <a:r>
              <a:rPr lang="sk-SK" b="1" dirty="0" err="1"/>
              <a:t>autoelektronika</a:t>
            </a:r>
            <a:endParaRPr lang="sk-SK" b="1" dirty="0"/>
          </a:p>
          <a:p>
            <a:pPr>
              <a:buFont typeface="+mj-lt"/>
              <a:buAutoNum type="arabicPeriod"/>
            </a:pPr>
            <a:r>
              <a:rPr lang="sk-SK" b="1" dirty="0"/>
              <a:t>odborná učebňa programovania výrobných procesov – </a:t>
            </a:r>
            <a:r>
              <a:rPr lang="sk-SK" b="1" dirty="0" err="1"/>
              <a:t>mechatronika</a:t>
            </a:r>
            <a:endParaRPr lang="sk-SK" b="1" dirty="0"/>
          </a:p>
          <a:p>
            <a:pPr>
              <a:buFont typeface="+mj-lt"/>
              <a:buAutoNum type="arabicPeriod"/>
            </a:pPr>
            <a:r>
              <a:rPr lang="sk-SK" b="1" dirty="0"/>
              <a:t>odborná učebňa pre elektrické merania</a:t>
            </a:r>
          </a:p>
          <a:p>
            <a:pPr>
              <a:buFont typeface="+mj-lt"/>
              <a:buAutoNum type="arabicPeriod"/>
            </a:pPr>
            <a:r>
              <a:rPr lang="sk-SK" b="1" dirty="0"/>
              <a:t>základné vybavenie pre učebňu elektrotechnika, elektronika, číslicová technika, technika merania, elektrické stroje.</a:t>
            </a: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6864" cy="93610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br>
              <a:rPr lang="hu-H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hu-HU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Projekt – </a:t>
            </a:r>
            <a:r>
              <a:rPr lang="hu-HU" sz="27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PODPORA PREHLBOVANIA A ZVYŠOVANIA KVALIFIKÁCIE</a:t>
            </a:r>
            <a:br>
              <a:rPr lang="hu-HU" sz="2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endParaRPr lang="sk-SK" sz="2700" b="1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1700808"/>
            <a:ext cx="7992888" cy="42343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b="1" dirty="0"/>
              <a:t>V rámci projektu budú vytvorené vzdelávacie programy:</a:t>
            </a:r>
          </a:p>
          <a:p>
            <a:pPr marL="0" indent="0" algn="just">
              <a:buNone/>
            </a:pPr>
            <a:endParaRPr lang="hu-HU" b="1" dirty="0"/>
          </a:p>
          <a:p>
            <a:pPr algn="just"/>
            <a:r>
              <a:rPr lang="sk-SK" b="1" dirty="0" err="1"/>
              <a:t>autoelektronika</a:t>
            </a:r>
            <a:endParaRPr lang="sk-SK" b="1" dirty="0"/>
          </a:p>
          <a:p>
            <a:pPr algn="just"/>
            <a:r>
              <a:rPr lang="sk-SK" b="1" dirty="0"/>
              <a:t>energetická a zabezpečovacia technika budov</a:t>
            </a:r>
          </a:p>
          <a:p>
            <a:pPr algn="just"/>
            <a:r>
              <a:rPr lang="sk-SK" b="1" dirty="0"/>
              <a:t>základy trieskového obrábania kovov</a:t>
            </a:r>
          </a:p>
          <a:p>
            <a:pPr algn="just"/>
            <a:r>
              <a:rPr lang="sk-SK" b="1" dirty="0"/>
              <a:t>technológ a operátor CNC strojov</a:t>
            </a:r>
          </a:p>
          <a:p>
            <a:pPr algn="just"/>
            <a:r>
              <a:rPr lang="sk-SK" b="1" dirty="0"/>
              <a:t>ručné spracovanie kovov a zváranie</a:t>
            </a:r>
          </a:p>
          <a:p>
            <a:pPr marL="0" indent="0" algn="just">
              <a:buNone/>
            </a:pPr>
            <a:endParaRPr lang="hu-HU" b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4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1778" y="908720"/>
            <a:ext cx="5730662" cy="1224136"/>
          </a:xfrm>
        </p:spPr>
        <p:txBody>
          <a:bodyPr>
            <a:noAutofit/>
          </a:bodyPr>
          <a:lstStyle/>
          <a:p>
            <a:pPr algn="l"/>
            <a:r>
              <a:rPr lang="sk-SK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Odborný výcvik sa realizuje v dielňach, ale aj u zamestnávateľov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5" y="2512703"/>
            <a:ext cx="2170676" cy="145323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870" y="2636912"/>
            <a:ext cx="1593798" cy="202298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312" y="2562879"/>
            <a:ext cx="1077521" cy="160987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077072"/>
            <a:ext cx="1355709" cy="180827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78" y="4797152"/>
            <a:ext cx="2007890" cy="1344125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5" y="4077072"/>
            <a:ext cx="1210497" cy="180827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38" y="453013"/>
            <a:ext cx="2552940" cy="1715576"/>
          </a:xfrm>
          <a:prstGeom prst="rect">
            <a:avLst/>
          </a:prstGeom>
        </p:spPr>
      </p:pic>
      <p:pic>
        <p:nvPicPr>
          <p:cNvPr id="3074" name="Picture 2" descr="Image result for concept mill 24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02" y="4344281"/>
            <a:ext cx="1416033" cy="179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0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RESOURCE_PATHS_HASH_2" val="7e6b68c93b2769d6d9e46b02be7eecbc3e55953"/>
  <p:tag name="ARTICULATE_PROJECT_OPEN" val="0"/>
  <p:tag name="ARTICULATE_SLIDE_COUNT" val="41"/>
  <p:tag name="ISPRING_RESOURCE_PATHS_HASH_PRESENTER" val="244d99db01deb478c9442fd25d1907452cc407e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731&quot;&gt;&lt;property id=&quot;20148&quot; value=&quot;5&quot;/&gt;&lt;property id=&quot;20300&quot; value=&quot;Slide 2&quot;/&gt;&lt;property id=&quot;20307&quot; value=&quot;272&quot;/&gt;&lt;/object&gt;&lt;object type=&quot;3&quot; unique_id=&quot;10732&quot;&gt;&lt;property id=&quot;20148&quot; value=&quot;5&quot;/&gt;&lt;property id=&quot;20300&quot; value=&quot;Slide 30 - &amp;quot;MOŽNOSTI ŠTÚDIA &amp;#x0D;&amp;#x0A;V ŠKOLSKOM ROKU 2019 / 2020&amp;quot;&quot;/&gt;&lt;property id=&quot;20307&quot; value=&quot;273&quot;/&gt;&lt;/object&gt;&lt;object type=&quot;3&quot; unique_id=&quot;10734&quot;&gt;&lt;property id=&quot;20148&quot; value=&quot;5&quot;/&gt;&lt;property id=&quot;20300&quot; value=&quot;Slide 31 - &amp;quot;ŠTVORROČNÉ ŠTUDIJNÉ ODBORY&amp;quot;&quot;/&gt;&lt;property id=&quot;20307&quot; value=&quot;275&quot;/&gt;&lt;/object&gt;&lt;object type=&quot;3&quot; unique_id=&quot;10735&quot;&gt;&lt;property id=&quot;20148&quot; value=&quot;5&quot;/&gt;&lt;property id=&quot;20300&quot; value=&quot;Slide 32 - &amp;quot;MECHANIK &amp;#x0D;&amp;#x0A;ELEKTROTECHNIK&amp;quot;&quot;/&gt;&lt;property id=&quot;20307&quot; value=&quot;276&quot;/&gt;&lt;/object&gt;&lt;object type=&quot;3&quot; unique_id=&quot;10737&quot;&gt;&lt;property id=&quot;20148&quot; value=&quot;5&quot;/&gt;&lt;property id=&quot;20300&quot; value=&quot;Slide 35 - &amp;quot;MECHANIK STROJOV &amp;#x0D;&amp;#x0A;A ZARIADENÍ&amp;quot;&quot;/&gt;&lt;property id=&quot;20307&quot; value=&quot;278&quot;/&gt;&lt;/object&gt;&lt;object type=&quot;3&quot; unique_id=&quot;10739&quot;&gt;&lt;property id=&quot;20148&quot; value=&quot;5&quot;/&gt;&lt;property id=&quot;20300&quot; value=&quot;Slide 33 - &amp;quot;OBCHODNÁ &amp;#x0D;&amp;#x0A;AKADÉMIA&amp;quot;&quot;/&gt;&lt;property id=&quot;20307&quot; value=&quot;280&quot;/&gt;&lt;/object&gt;&lt;object type=&quot;3&quot; unique_id=&quot;10743&quot;&gt;&lt;property id=&quot;20148&quot; value=&quot;5&quot;/&gt;&lt;property id=&quot;20300&quot; value=&quot;Slide 37 - &amp;quot;TROJROČNÉ &amp;#x0D;&amp;#x0A;UČEBNÉ ODBORY&amp;quot;&quot;/&gt;&lt;property id=&quot;20307&quot; value=&quot;284&quot;/&gt;&lt;/object&gt;&lt;object type=&quot;3&quot; unique_id=&quot;10764&quot;&gt;&lt;property id=&quot;20148&quot; value=&quot;5&quot;/&gt;&lt;property id=&quot;20300&quot; value=&quot;Slide 39 - &amp;quot;AUTOOPRAVÁR-&amp;#x0D;&amp;#x0A;MECHANIK&amp;quot;&quot;/&gt;&lt;property id=&quot;20307&quot; value=&quot;287&quot;/&gt;&lt;/object&gt;&lt;object type=&quot;3&quot; unique_id=&quot;10765&quot;&gt;&lt;property id=&quot;20148&quot; value=&quot;5&quot;/&gt;&lt;property id=&quot;20300&quot; value=&quot;Slide 40 - &amp;quot;MURÁR&amp;quot;&quot;/&gt;&lt;property id=&quot;20307&quot; value=&quot;288&quot;/&gt;&lt;/object&gt;&lt;object type=&quot;3&quot; unique_id=&quot;10771&quot;&gt;&lt;property id=&quot;20148&quot; value=&quot;5&quot;/&gt;&lt;property id=&quot;20300&quot; value=&quot;Slide 38 - &amp;quot;Elektromechanik – silnoprúdová technika&amp;quot;&quot;/&gt;&lt;property id=&quot;20307&quot; value=&quot;294&quot;/&gt;&lt;/object&gt;&lt;object type=&quot;3&quot; unique_id=&quot;10772&quot;&gt;&lt;property id=&quot;20148&quot; value=&quot;5&quot;/&gt;&lt;property id=&quot;20300&quot; value=&quot;Slide 43 - &amp;quot;NADSTAVBOVÉ ŠTÚDIUM&amp;quot;&quot;/&gt;&lt;property id=&quot;20307&quot; value=&quot;296&quot;/&gt;&lt;/object&gt;&lt;object type=&quot;3&quot; unique_id=&quot;10774&quot;&gt;&lt;property id=&quot;20148&quot; value=&quot;5&quot;/&gt;&lt;property id=&quot;20300&quot; value=&quot;Slide 26 - &amp;quot;Sociálny program školy – &amp;#x0D;&amp;#x0A;bezplatne poskytujeme:&amp;quot;&quot;/&gt;&lt;property id=&quot;20307&quot; value=&quot;298&quot;/&gt;&lt;/object&gt;&lt;object type=&quot;3&quot; unique_id=&quot;10776&quot;&gt;&lt;property id=&quot;20148&quot; value=&quot;5&quot;/&gt;&lt;property id=&quot;20300&quot; value=&quot;Slide 44 - &amp;quot;Kritériá prijímania&amp;quot;&quot;/&gt;&lt;property id=&quot;20307&quot; value=&quot;300&quot;/&gt;&lt;/object&gt;&lt;object type=&quot;3&quot; unique_id=&quot;10777&quot;&gt;&lt;property id=&quot;20148&quot; value=&quot;5&quot;/&gt;&lt;property id=&quot;20300&quot; value=&quot;Slide 45 - &amp;quot;Prijímacie skúšky&amp;quot;&quot;/&gt;&lt;property id=&quot;20307&quot; value=&quot;301&quot;/&gt;&lt;/object&gt;&lt;object type=&quot;3&quot; unique_id=&quot;10778&quot;&gt;&lt;property id=&quot;20148&quot; value=&quot;5&quot;/&gt;&lt;property id=&quot;20300&quot; value=&quot;Slide 21 - &amp;quot;Podujatia&amp;quot;&quot;/&gt;&lt;property id=&quot;20307&quot; value=&quot;302&quot;/&gt;&lt;/object&gt;&lt;object type=&quot;3&quot; unique_id=&quot;10781&quot;&gt;&lt;property id=&quot;20148&quot; value=&quot;5&quot;/&gt;&lt;property id=&quot;20300&quot; value=&quot;Slide 10 - &amp;quot;Vybavenie školy&amp;#x0D;&amp;#x0A;&amp;#x0D;&amp;#x0A;Vyučujeme v moderných multimediálnych učebniach, jazykových učebniach ...........&amp;quot;&quot;/&gt;&lt;property id=&quot;20307&quot; value=&quot;305&quot;/&gt;&lt;/object&gt;&lt;object type=&quot;3&quot; unique_id=&quot;10782&quot;&gt;&lt;property id=&quot;20148&quot; value=&quot;5&quot;/&gt;&lt;property id=&quot;20300&quot; value=&quot;Slide 11 - &amp;quot;Vybavenie školy&amp;#x0D;&amp;#x0A;&amp;#x0D;&amp;#x0A;Vyučujeme v moderných multimediálnych učebniach, jazykových učebniach ...........&amp;quot;&quot;/&gt;&lt;property id=&quot;20307&quot; value=&quot;306&quot;/&gt;&lt;/object&gt;&lt;object type=&quot;3&quot; unique_id=&quot;10784&quot;&gt;&lt;property id=&quot;20148&quot; value=&quot;5&quot;/&gt;&lt;property id=&quot;20300&quot; value=&quot;Slide 22&quot;/&gt;&lt;property id=&quot;20307&quot; value=&quot;308&quot;/&gt;&lt;/object&gt;&lt;object type=&quot;3&quot; unique_id=&quot;10785&quot;&gt;&lt;property id=&quot;20148&quot; value=&quot;5&quot;/&gt;&lt;property id=&quot;20300&quot; value=&quot;Slide 24 - &amp;quot;ŠPORTOVÉ AKTIVITY&amp;quot;&quot;/&gt;&lt;property id=&quot;20307&quot; value=&quot;309&quot;/&gt;&lt;/object&gt;&lt;object type=&quot;3&quot; unique_id=&quot;10786&quot;&gt;&lt;property id=&quot;20148&quot; value=&quot;5&quot;/&gt;&lt;property id=&quot;20300&quot; value=&quot;Slide 25 - &amp;quot;ŠPORTOVÉ AKTIVITY&amp;quot;&quot;/&gt;&lt;property id=&quot;20307&quot; value=&quot;310&quot;/&gt;&lt;/object&gt;&lt;object type=&quot;3&quot; unique_id=&quot;10787&quot;&gt;&lt;property id=&quot;20148&quot; value=&quot;5&quot;/&gt;&lt;property id=&quot;20300&quot; value=&quot;Slide 17 - &amp;quot;ZAHRANIČNÁ PRAX BUDAPEST&amp;quot;&quot;/&gt;&lt;property id=&quot;20307&quot; value=&quot;311&quot;/&gt;&lt;/object&gt;&lt;object type=&quot;3&quot; unique_id=&quot;10788&quot;&gt;&lt;property id=&quot;20148&quot; value=&quot;5&quot;/&gt;&lt;property id=&quot;20300&quot; value=&quot;Slide 18&quot;/&gt;&lt;property id=&quot;20307&quot; value=&quot;312&quot;/&gt;&lt;/object&gt;&lt;object type=&quot;3&quot; unique_id=&quot;10790&quot;&gt;&lt;property id=&quot;20148&quot; value=&quot;5&quot;/&gt;&lt;property id=&quot;20300&quot; value=&quot;Slide 46 - &amp;quot;KONTAKT&amp;quot;&quot;/&gt;&lt;property id=&quot;20307&quot; value=&quot;314&quot;/&gt;&lt;/object&gt;&lt;object type=&quot;3&quot; unique_id=&quot;11557&quot;&gt;&lt;property id=&quot;20148&quot; value=&quot;5&quot;/&gt;&lt;property id=&quot;20300&quot; value=&quot;Slide 19&quot;/&gt;&lt;property id=&quot;20307&quot; value=&quot;321&quot;/&gt;&lt;/object&gt;&lt;object type=&quot;3&quot; unique_id=&quot;11744&quot;&gt;&lt;property id=&quot;20148&quot; value=&quot;5&quot;/&gt;&lt;property id=&quot;20300&quot; value=&quot;Slide 3 - &amp;quot;HISTÓRIA ŠKOLY&amp;quot;&quot;/&gt;&lt;property id=&quot;20307&quot; value=&quot;323&quot;/&gt;&lt;/object&gt;&lt;object type=&quot;3&quot; unique_id=&quot;11745&quot;&gt;&lt;property id=&quot;20148&quot; value=&quot;5&quot;/&gt;&lt;property id=&quot;20300&quot; value=&quot;Slide 8 - &amp;quot;Vybavenie školy&amp;#x0D;&amp;#x0A;&amp;#x0D;&amp;#x0A;Vyučujeme v moderných multimediálnych učebniach, jazykových učebniach ...........&amp;quot;&quot;/&gt;&lt;property id=&quot;20307&quot; value=&quot;324&quot;/&gt;&lt;/object&gt;&lt;object type=&quot;3&quot; unique_id=&quot;11746&quot;&gt;&lt;property id=&quot;20148&quot; value=&quot;5&quot;/&gt;&lt;property id=&quot;20300&quot; value=&quot;Slide 9 - &amp;quot;Vybavenie školy&amp;#x0D;&amp;#x0A;&amp;#x0D;&amp;#x0A;Vyučujeme v moderných multimediálnych učebniach, jazykových učebniach ...........&amp;quot;&quot;/&gt;&lt;property id=&quot;20307&quot; value=&quot;333&quot;/&gt;&lt;/object&gt;&lt;object type=&quot;3&quot; unique_id=&quot;11747&quot;&gt;&lt;property id=&quot;20148&quot; value=&quot;5&quot;/&gt;&lt;property id=&quot;20300&quot; value=&quot;Slide 13 - &amp;quot;Pravidelne používame portál elektronického vyučovania&amp;quot;&quot;/&gt;&lt;property id=&quot;20307&quot; value=&quot;325&quot;/&gt;&lt;/object&gt;&lt;object type=&quot;3&quot; unique_id=&quot;11748&quot;&gt;&lt;property id=&quot;20148&quot; value=&quot;5&quot;/&gt;&lt;property id=&quot;20300&quot; value=&quot;Slide 14 - &amp;quot;Pravidelne používame portál elektronického vyučovania&amp;quot;&quot;/&gt;&lt;property id=&quot;20307&quot; value=&quot;326&quot;/&gt;&lt;/object&gt;&lt;object type=&quot;3&quot; unique_id=&quot;11749&quot;&gt;&lt;property id=&quot;20148&quot; value=&quot;5&quot;/&gt;&lt;property id=&quot;20300&quot; value=&quot;Slide 15 - &amp;quot;Pravidelne používame portál elektronického vyučovania&amp;quot;&quot;/&gt;&lt;property id=&quot;20307&quot; value=&quot;327&quot;/&gt;&lt;/object&gt;&lt;object type=&quot;3&quot; unique_id=&quot;11752&quot;&gt;&lt;property id=&quot;20148&quot; value=&quot;5&quot;/&gt;&lt;property id=&quot;20300&quot; value=&quot;Slide 16 - &amp;quot;Odborný výcvik sa realizuje v kvalitne vybavených dieľniach &amp;quot;&quot;/&gt;&lt;property id=&quot;20307&quot; value=&quot;332&quot;/&gt;&lt;/object&gt;&lt;object type=&quot;3&quot; unique_id=&quot;11753&quot;&gt;&lt;property id=&quot;20148&quot; value=&quot;5&quot;/&gt;&lt;property id=&quot;20300&quot; value=&quot;Slide 20 - &amp;quot;VEĽKÝ VÝBER KRÚŽKOVEJ ČINNOSTI &amp;quot;&quot;/&gt;&lt;property id=&quot;20307&quot; value=&quot;330&quot;/&gt;&lt;/object&gt;&lt;object type=&quot;3&quot; unique_id=&quot;11754&quot;&gt;&lt;property id=&quot;20148&quot; value=&quot;5&quot;/&gt;&lt;property id=&quot;20300&quot; value=&quot;Slide 23 - &amp;quot;Venujeme sa aj športovým činnostiam – každý rok pre žiakov ZŠ organizujeme športovú olympiádu&amp;quot;&quot;/&gt;&lt;property id=&quot;20307&quot; value=&quot;331&quot;/&gt;&lt;/object&gt;&lt;object type=&quot;3&quot; unique_id=&quot;11755&quot;&gt;&lt;property id=&quot;20148&quot; value=&quot;5&quot;/&gt;&lt;property id=&quot;20300&quot; value=&quot;Slide 27 - &amp;quot;Ďalšie výhody&amp;quot;&quot;/&gt;&lt;property id=&quot;20307&quot; value=&quot;336&quot;/&gt;&lt;/object&gt;&lt;object type=&quot;3&quot; unique_id=&quot;11759&quot;&gt;&lt;property id=&quot;20148&quot; value=&quot;5&quot;/&gt;&lt;property id=&quot;20300&quot; value=&quot;Slide 47&quot;/&gt;&lt;property id=&quot;20307&quot; value=&quot;334&quot;/&gt;&lt;/object&gt;&lt;object type=&quot;3&quot; unique_id=&quot;11760&quot;&gt;&lt;property id=&quot;20148&quot; value=&quot;5&quot;/&gt;&lt;property id=&quot;20300&quot; value=&quot;Slide 5&quot;/&gt;&lt;property id=&quot;20307&quot; value=&quot;342&quot;/&gt;&lt;/object&gt;&lt;object type=&quot;3&quot; unique_id=&quot;11761&quot;&gt;&lt;property id=&quot;20148&quot; value=&quot;5&quot;/&gt;&lt;property id=&quot;20300&quot; value=&quot;Slide 6&quot;/&gt;&lt;property id=&quot;20307&quot; value=&quot;343&quot;/&gt;&lt;/object&gt;&lt;object type=&quot;3&quot; unique_id=&quot;11762&quot;&gt;&lt;property id=&quot;20148&quot; value=&quot;5&quot;/&gt;&lt;property id=&quot;20300&quot; value=&quot;Slide 7&quot;/&gt;&lt;property id=&quot;20307&quot; value=&quot;344&quot;/&gt;&lt;/object&gt;&lt;object type=&quot;3&quot; unique_id=&quot;11763&quot;&gt;&lt;property id=&quot;20148&quot; value=&quot;5&quot;/&gt;&lt;property id=&quot;20300&quot; value=&quot;Slide 34 - &amp;quot;LOGISTIKA&amp;quot;&quot;/&gt;&lt;property id=&quot;20307&quot; value=&quot;339&quot;/&gt;&lt;/object&gt;&lt;object type=&quot;3&quot; unique_id=&quot;12042&quot;&gt;&lt;property id=&quot;20148&quot; value=&quot;5&quot;/&gt;&lt;property id=&quot;20300&quot; value=&quot;Slide 4 - &amp;quot;Budova školy – rekonštrukcia &amp;#x0D;&amp;#x0A;(výmena strechy a stropu) &amp;quot;&quot;/&gt;&lt;property id=&quot;20307&quot; value=&quot;351&quot;/&gt;&lt;/object&gt;&lt;object type=&quot;3&quot; unique_id=&quot;12043&quot;&gt;&lt;property id=&quot;20148&quot; value=&quot;5&quot;/&gt;&lt;property id=&quot;20300&quot; value=&quot;Slide 12 - &amp;quot;projekty&amp;quot;&quot;/&gt;&lt;property id=&quot;20307&quot; value=&quot;350&quot;/&gt;&lt;/object&gt;&lt;object type=&quot;3&quot; unique_id=&quot;12044&quot;&gt;&lt;property id=&quot;20148&quot; value=&quot;5&quot;/&gt;&lt;property id=&quot;20300&quot; value=&quot;Slide 28 - &amp;quot;Prognózy vývoja na trhu práce v SR do roku 2023&amp;quot;&quot;/&gt;&lt;property id=&quot;20307&quot; value=&quot;348&quot;/&gt;&lt;/object&gt;&lt;object type=&quot;3&quot; unique_id=&quot;12045&quot;&gt;&lt;property id=&quot;20148&quot; value=&quot;5&quot;/&gt;&lt;property id=&quot;20300&quot; value=&quot;Slide 29 - &amp;quot;Elektrotechnika, strojárstvo, stavebníctvo&amp;quot;&quot;/&gt;&lt;property id=&quot;20307&quot; value=&quot;349&quot;/&gt;&lt;/object&gt;&lt;object type=&quot;3&quot; unique_id=&quot;12046&quot;&gt;&lt;property id=&quot;20148&quot; value=&quot;5&quot;/&gt;&lt;property id=&quot;20300&quot; value=&quot;Slide 36 - &amp;quot;PROGRAMÁTOR OBRÁBACÍCH A ZVÁRACÍCH STROJOV A ZARIADENÍ&amp;quot;&quot;/&gt;&lt;property id=&quot;20307&quot; value=&quot;345&quot;/&gt;&lt;/object&gt;&lt;object type=&quot;3&quot; unique_id=&quot;12047&quot;&gt;&lt;property id=&quot;20148&quot; value=&quot;5&quot;/&gt;&lt;property id=&quot;20300&quot; value=&quot;Slide 41 - &amp;quot;MALIAR&amp;quot;&quot;/&gt;&lt;property id=&quot;20307&quot; value=&quot;346&quot;/&gt;&lt;/object&gt;&lt;object type=&quot;3&quot; unique_id=&quot;12048&quot;&gt;&lt;property id=&quot;20148&quot; value=&quot;5&quot;/&gt;&lt;property id=&quot;20300&quot; value=&quot;Slide 42 - &amp;quot;INŠTALATÉR&amp;quot;&quot;/&gt;&lt;property id=&quot;20307&quot; value=&quot;347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logan"/>
  <p:tag name="GENSWF_ADVANCE_TIME" val="0.00"/>
  <p:tag name="ISPRING_SLIDE_INDENT_LEVEL" val="0"/>
  <p:tag name="ISPRING_CUSTOM_TIMING_USED" val="0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ký motív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 motív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 motív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15913</TotalTime>
  <Words>1116</Words>
  <Application>Microsoft Office PowerPoint</Application>
  <PresentationFormat>Prezentácia na obrazovke (4:3)</PresentationFormat>
  <Paragraphs>191</Paragraphs>
  <Slides>25</Slides>
  <Notes>3</Notes>
  <HiddenSlides>0</HiddenSlides>
  <MMClips>1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Garamond</vt:lpstr>
      <vt:lpstr>Times New Roman</vt:lpstr>
      <vt:lpstr>Wingdings</vt:lpstr>
      <vt:lpstr>Organický motív</vt:lpstr>
      <vt:lpstr>Prezentácia programu PowerPoint</vt:lpstr>
      <vt:lpstr>Prezentácia programu PowerPoint</vt:lpstr>
      <vt:lpstr>HISTÓRIA ŠKOLY</vt:lpstr>
      <vt:lpstr>Dobrá voľba ďalšieho vzdelávania, prípravy na povolanie  je dôležitým krokom k vašej budúcej pracovnej úspešnosti  a životnej spokojnosti.</vt:lpstr>
      <vt:lpstr>Vybavenie školy  Vyučujeme v moderných multimediálnych učebniach, jazykových učebniach ...........</vt:lpstr>
      <vt:lpstr>Vo vyučovacom procese pravidelne používame vlastný portál elektronického vyučovania</vt:lpstr>
      <vt:lpstr>Projekt – INVESTÍCIA DO ODBORNÉHO VZDELÁVANIA PRISPÔSOBENÉHO REGIONÁLNYM POŽIADAVKÁM TRHU PRÁCE</vt:lpstr>
      <vt:lpstr> Projekt – PODPORA PREHLBOVANIA A ZVYŠOVANIA KVALIFIKÁCIE </vt:lpstr>
      <vt:lpstr>Odborný výcvik sa realizuje v dielňach, ale aj u zamestnávateľov</vt:lpstr>
      <vt:lpstr>Sociálny program školy –  bezplatne poskytujeme:</vt:lpstr>
      <vt:lpstr>Ďalšie výhody</vt:lpstr>
      <vt:lpstr>Systém duálneho vzdelávania</vt:lpstr>
      <vt:lpstr>MOŽNOSTI ŠTÚDIA  V ŠKOLSKOM ROKU 2021 / 2022</vt:lpstr>
      <vt:lpstr>ŠTVORROČNÉ ŠTUDIJNÉ ODBORY</vt:lpstr>
      <vt:lpstr>MECHANIK  ELEKTROTECHNIK</vt:lpstr>
      <vt:lpstr>LOGISTIKA</vt:lpstr>
      <vt:lpstr>MECHANIK STROJOV  A ZARIADENÍ</vt:lpstr>
      <vt:lpstr>PROGRAMÁTOR OBRÁBACÍCH A ZVÁRACÍCH STROJOV A ZARIADENÍ</vt:lpstr>
      <vt:lpstr>TROJROČNÉ  UČEBNÉ ODBORY</vt:lpstr>
      <vt:lpstr>KADERNÍK</vt:lpstr>
      <vt:lpstr>MURÁR</vt:lpstr>
      <vt:lpstr>AUTOOPRAVÁR- MECHANIK</vt:lpstr>
      <vt:lpstr>Kritériá prijímania</vt:lpstr>
      <vt:lpstr>KONTAKT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POGANYOVA</dc:creator>
  <cp:lastModifiedBy>Alexander Molnár</cp:lastModifiedBy>
  <cp:revision>373</cp:revision>
  <dcterms:created xsi:type="dcterms:W3CDTF">2013-04-23T18:52:38Z</dcterms:created>
  <dcterms:modified xsi:type="dcterms:W3CDTF">2021-01-13T07:28:21Z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7A63387B-E907-45E8-A14A-1FB260F9ED9A</vt:lpwstr>
  </property>
  <property fmtid="{D5CDD505-2E9C-101B-9397-08002B2CF9AE}" pid="3" name="ArticulatePath">
    <vt:lpwstr>NÁBOR - vjs -aktuálne pre šk.rok 2015-16</vt:lpwstr>
  </property>
</Properties>
</file>